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00" r:id="rId4"/>
  </p:sldMasterIdLst>
  <p:notesMasterIdLst>
    <p:notesMasterId r:id="rId16"/>
  </p:notesMasterIdLst>
  <p:handoutMasterIdLst>
    <p:handoutMasterId r:id="rId17"/>
  </p:handoutMasterIdLst>
  <p:sldIdLst>
    <p:sldId id="1487" r:id="rId5"/>
    <p:sldId id="1488" r:id="rId6"/>
    <p:sldId id="1553" r:id="rId7"/>
    <p:sldId id="1554" r:id="rId8"/>
    <p:sldId id="1555" r:id="rId9"/>
    <p:sldId id="1557" r:id="rId10"/>
    <p:sldId id="1558" r:id="rId11"/>
    <p:sldId id="1559" r:id="rId12"/>
    <p:sldId id="1549" r:id="rId13"/>
    <p:sldId id="1522" r:id="rId14"/>
    <p:sldId id="1523" r:id="rId15"/>
  </p:sldIdLst>
  <p:sldSz cx="12436475" cy="6994525"/>
  <p:notesSz cx="6881813" cy="92964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BF418B36-1D3A-4875-B8F3-DE0D0EC702E6}">
          <p14:sldIdLst>
            <p14:sldId id="1487"/>
            <p14:sldId id="1488"/>
          </p14:sldIdLst>
        </p14:section>
        <p14:section name="Content" id="{160A1EF9-8FB4-4F21-AF88-D4BF3CB3B912}">
          <p14:sldIdLst>
            <p14:sldId id="1553"/>
            <p14:sldId id="1554"/>
            <p14:sldId id="1555"/>
            <p14:sldId id="1557"/>
            <p14:sldId id="1558"/>
          </p14:sldIdLst>
        </p14:section>
        <p14:section name="Closing" id="{D4E3B1CF-DD2E-4D6E-961F-E6ECD190E64E}">
          <p14:sldIdLst>
            <p14:sldId id="1559"/>
            <p14:sldId id="1549"/>
            <p14:sldId id="1522"/>
            <p14:sldId id="152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8" userDrawn="1">
          <p15:clr>
            <a:srgbClr val="A4A3A4"/>
          </p15:clr>
        </p15:guide>
        <p15:guide id="2" pos="216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272"/>
    <a:srgbClr val="EEEEEE"/>
    <a:srgbClr val="F2F2F2"/>
    <a:srgbClr val="A8A8A8"/>
    <a:srgbClr val="000000"/>
    <a:srgbClr val="002050"/>
    <a:srgbClr val="00188F"/>
    <a:srgbClr val="001168"/>
    <a:srgbClr val="4B2575"/>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1601" autoAdjust="0"/>
  </p:normalViewPr>
  <p:slideViewPr>
    <p:cSldViewPr>
      <p:cViewPr varScale="1">
        <p:scale>
          <a:sx n="69" d="100"/>
          <a:sy n="69" d="100"/>
        </p:scale>
        <p:origin x="2136" y="66"/>
      </p:cViewPr>
      <p:guideLst/>
    </p:cSldViewPr>
  </p:slideViewPr>
  <p:outlineViewPr>
    <p:cViewPr>
      <p:scale>
        <a:sx n="33" d="100"/>
        <a:sy n="33" d="100"/>
      </p:scale>
      <p:origin x="0" y="-4410"/>
    </p:cViewPr>
  </p:outlineViewPr>
  <p:notesTextViewPr>
    <p:cViewPr>
      <p:scale>
        <a:sx n="100" d="100"/>
        <a:sy n="100" d="100"/>
      </p:scale>
      <p:origin x="0" y="0"/>
    </p:cViewPr>
  </p:notesTextViewPr>
  <p:sorterViewPr>
    <p:cViewPr>
      <p:scale>
        <a:sx n="75" d="100"/>
        <a:sy n="75" d="100"/>
      </p:scale>
      <p:origin x="0" y="-8940"/>
    </p:cViewPr>
  </p:sorterViewPr>
  <p:notesViewPr>
    <p:cSldViewPr showGuides="1">
      <p:cViewPr>
        <p:scale>
          <a:sx n="75" d="100"/>
          <a:sy n="75" d="100"/>
        </p:scale>
        <p:origin x="4086" y="330"/>
      </p:cViewPr>
      <p:guideLst>
        <p:guide orient="horz" pos="2928"/>
        <p:guide pos="21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767"/>
            <a:ext cx="2982119" cy="464820"/>
          </a:xfrm>
          <a:prstGeom prst="rect">
            <a:avLst/>
          </a:prstGeom>
        </p:spPr>
        <p:txBody>
          <a:bodyPr vert="horz" lIns="92446" tIns="46223" rIns="92446" bIns="46223" rtlCol="0"/>
          <a:lstStyle>
            <a:lvl1pPr algn="l">
              <a:defRPr sz="1200"/>
            </a:lvl1pPr>
          </a:lstStyle>
          <a:p>
            <a:r>
              <a:rPr lang="en-US" dirty="0">
                <a:latin typeface="Segoe UI" pitchFamily="34" charset="0"/>
              </a:rPr>
              <a:t>SharePoint</a:t>
            </a:r>
          </a:p>
        </p:txBody>
      </p:sp>
      <p:sp>
        <p:nvSpPr>
          <p:cNvPr id="8" name="Footer Placeholder 7"/>
          <p:cNvSpPr>
            <a:spLocks noGrp="1"/>
          </p:cNvSpPr>
          <p:nvPr>
            <p:ph type="ftr" sz="quarter" idx="2"/>
          </p:nvPr>
        </p:nvSpPr>
        <p:spPr>
          <a:xfrm>
            <a:off x="0" y="8829966"/>
            <a:ext cx="5803662" cy="337975"/>
          </a:xfrm>
          <a:prstGeom prst="rect">
            <a:avLst/>
          </a:prstGeom>
        </p:spPr>
        <p:txBody>
          <a:bodyPr vert="horz" lIns="92446" tIns="46223" rIns="92446" bIns="46223" rtlCol="0" anchor="b"/>
          <a:lstStyle>
            <a:lvl1pPr algn="l">
              <a:defRPr sz="1200"/>
            </a:lvl1pPr>
          </a:lstStyle>
          <a:p>
            <a:pPr marL="402846" defTabSz="92415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803662" y="8829967"/>
            <a:ext cx="1076558" cy="464820"/>
          </a:xfrm>
          <a:prstGeom prst="rect">
            <a:avLst/>
          </a:prstGeom>
        </p:spPr>
        <p:txBody>
          <a:bodyPr vert="horz" lIns="92446" tIns="46223" rIns="92446" bIns="46223"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atin typeface="Segoe UI" pitchFamily="34" charset="0"/>
              </a:defRPr>
            </a:lvl1pPr>
          </a:lstStyle>
          <a:p>
            <a:r>
              <a:rPr lang="en-US" dirty="0"/>
              <a:t>SharePoint</a:t>
            </a:r>
          </a:p>
        </p:txBody>
      </p:sp>
      <p:sp>
        <p:nvSpPr>
          <p:cNvPr id="9" name="Slide Image Placeholder 8"/>
          <p:cNvSpPr>
            <a:spLocks noGrp="1" noRot="1" noChangeAspect="1"/>
          </p:cNvSpPr>
          <p:nvPr>
            <p:ph type="sldImg" idx="2"/>
          </p:nvPr>
        </p:nvSpPr>
        <p:spPr>
          <a:xfrm>
            <a:off x="342900" y="696913"/>
            <a:ext cx="6196013" cy="3486150"/>
          </a:xfrm>
          <a:prstGeom prst="rect">
            <a:avLst/>
          </a:prstGeom>
          <a:noFill/>
          <a:ln w="12700">
            <a:solidFill>
              <a:prstClr val="black"/>
            </a:solidFill>
          </a:ln>
        </p:spPr>
        <p:txBody>
          <a:bodyPr vert="horz" lIns="92446" tIns="46223" rIns="92446" bIns="46223" rtlCol="0" anchor="ctr"/>
          <a:lstStyle/>
          <a:p>
            <a:endParaRPr lang="en-US" dirty="0"/>
          </a:p>
        </p:txBody>
      </p:sp>
      <p:sp>
        <p:nvSpPr>
          <p:cNvPr id="10" name="Footer Placeholder 9"/>
          <p:cNvSpPr>
            <a:spLocks noGrp="1"/>
          </p:cNvSpPr>
          <p:nvPr>
            <p:ph type="ftr" sz="quarter" idx="4"/>
          </p:nvPr>
        </p:nvSpPr>
        <p:spPr>
          <a:xfrm>
            <a:off x="0" y="8831580"/>
            <a:ext cx="5941299" cy="361897"/>
          </a:xfrm>
          <a:prstGeom prst="rect">
            <a:avLst/>
          </a:prstGeom>
        </p:spPr>
        <p:txBody>
          <a:bodyPr vert="horz" lIns="92446" tIns="46223" rIns="92446" bIns="46223" rtlCol="0" anchor="b"/>
          <a:lstStyle>
            <a:lvl1pPr marL="577787" indent="0" algn="l">
              <a:defRPr sz="1200"/>
            </a:lvl1pPr>
          </a:lstStyle>
          <a:p>
            <a:pPr defTabSz="92415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2" name="Notes Placeholder 11"/>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29828" y="8829967"/>
            <a:ext cx="950392" cy="464820"/>
          </a:xfrm>
          <a:prstGeom prst="rect">
            <a:avLst/>
          </a:prstGeom>
        </p:spPr>
        <p:txBody>
          <a:bodyPr vert="horz" lIns="92446" tIns="46223" rIns="92446" bIns="46223"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6860" y="37438"/>
            <a:ext cx="1753604" cy="557268"/>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t>
            </a:r>
            <a:r>
              <a:rPr lang="en-US" sz="900" b="1" i="0" kern="1200" dirty="0">
                <a:solidFill>
                  <a:schemeClr val="tx1"/>
                </a:solidFill>
                <a:effectLst/>
                <a:latin typeface="Segoe UI Light" pitchFamily="34" charset="0"/>
                <a:ea typeface="+mn-ea"/>
                <a:cs typeface="+mn-cs"/>
              </a:rPr>
              <a:t>_</a:t>
            </a:r>
            <a:r>
              <a:rPr lang="en-US" sz="900" b="1" i="0" kern="1200" dirty="0" err="1">
                <a:solidFill>
                  <a:schemeClr val="tx1"/>
                </a:solidFill>
                <a:effectLst/>
                <a:latin typeface="Segoe UI Light" pitchFamily="34" charset="0"/>
                <a:ea typeface="+mn-ea"/>
                <a:cs typeface="+mn-cs"/>
              </a:rPr>
              <a:t>getSharePointListData</a:t>
            </a:r>
            <a:r>
              <a:rPr lang="en-US" sz="900" b="0" i="0" kern="1200" dirty="0">
                <a:solidFill>
                  <a:schemeClr val="tx1"/>
                </a:solidFill>
                <a:effectLst/>
                <a:latin typeface="Segoe UI Light" pitchFamily="34" charset="0"/>
                <a:ea typeface="+mn-ea"/>
                <a:cs typeface="+mn-cs"/>
              </a:rPr>
              <a:t> method invokes the SharePoint REST API to return the SharePoint lists in the SharePoint site where the web part executes. </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172704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The </a:t>
            </a:r>
            <a:r>
              <a:rPr lang="en-US" sz="900" b="1" i="0" kern="1200" dirty="0">
                <a:solidFill>
                  <a:schemeClr val="tx1"/>
                </a:solidFill>
                <a:effectLst/>
                <a:latin typeface="Segoe UI Light" pitchFamily="34" charset="0"/>
                <a:ea typeface="+mn-ea"/>
                <a:cs typeface="+mn-cs"/>
              </a:rPr>
              <a:t>_</a:t>
            </a:r>
            <a:r>
              <a:rPr lang="en-US" sz="900" b="1" i="0" kern="1200" dirty="0" err="1">
                <a:solidFill>
                  <a:schemeClr val="tx1"/>
                </a:solidFill>
                <a:effectLst/>
                <a:latin typeface="Segoe UI Light" pitchFamily="34" charset="0"/>
                <a:ea typeface="+mn-ea"/>
                <a:cs typeface="+mn-cs"/>
              </a:rPr>
              <a:t>getListData</a:t>
            </a:r>
            <a:r>
              <a:rPr lang="en-US" sz="900" b="0" i="0" kern="1200" dirty="0">
                <a:solidFill>
                  <a:schemeClr val="tx1"/>
                </a:solidFill>
                <a:effectLst/>
                <a:latin typeface="Segoe UI Light" pitchFamily="34" charset="0"/>
                <a:ea typeface="+mn-ea"/>
                <a:cs typeface="+mn-cs"/>
              </a:rPr>
              <a:t> method determines what environment the web part is running in. </a:t>
            </a:r>
            <a:r>
              <a:rPr lang="en-US" sz="900" b="0" i="0" kern="1200">
                <a:solidFill>
                  <a:schemeClr val="tx1"/>
                </a:solidFill>
                <a:effectLst/>
                <a:latin typeface="Segoe UI Light" pitchFamily="34" charset="0"/>
                <a:ea typeface="+mn-ea"/>
                <a:cs typeface="+mn-cs"/>
              </a:rPr>
              <a:t>It returns mock data when running in the local environment or it returns data from the SharePoint REST API when not running in the local environment.</a:t>
            </a:r>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166685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730072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Use the </a:t>
            </a:r>
            <a:r>
              <a:rPr lang="en-US" sz="900" b="1" i="0" kern="1200" dirty="0">
                <a:solidFill>
                  <a:schemeClr val="tx1"/>
                </a:solidFill>
                <a:effectLst/>
                <a:latin typeface="Segoe UI Light" pitchFamily="34" charset="0"/>
                <a:ea typeface="+mn-ea"/>
                <a:cs typeface="+mn-cs"/>
              </a:rPr>
              <a:t>Exercise 2: Using </a:t>
            </a:r>
            <a:r>
              <a:rPr lang="en-US" sz="900" b="1" i="0" kern="1200" dirty="0" err="1">
                <a:solidFill>
                  <a:schemeClr val="tx1"/>
                </a:solidFill>
                <a:effectLst/>
                <a:latin typeface="Segoe UI Light" pitchFamily="34" charset="0"/>
                <a:ea typeface="+mn-ea"/>
                <a:cs typeface="+mn-cs"/>
              </a:rPr>
              <a:t>HttpClient</a:t>
            </a:r>
            <a:r>
              <a:rPr lang="en-US" sz="900" b="1" i="0" kern="1200" dirty="0">
                <a:solidFill>
                  <a:schemeClr val="tx1"/>
                </a:solidFill>
                <a:effectLst/>
                <a:latin typeface="Segoe UI Light" pitchFamily="34" charset="0"/>
                <a:ea typeface="+mn-ea"/>
                <a:cs typeface="+mn-cs"/>
              </a:rPr>
              <a:t> to talk to SharePoint</a:t>
            </a:r>
            <a:r>
              <a:rPr lang="en-US" sz="900" b="1" i="0" kern="1200" baseline="0" dirty="0">
                <a:solidFill>
                  <a:schemeClr val="tx1"/>
                </a:solidFill>
                <a:effectLst/>
                <a:latin typeface="Segoe UI Light" pitchFamily="34" charset="0"/>
                <a:ea typeface="+mn-ea"/>
                <a:cs typeface="+mn-cs"/>
              </a:rPr>
              <a:t> </a:t>
            </a:r>
            <a:r>
              <a:rPr lang="en-US" sz="900" b="0" i="0" kern="1200" baseline="0" dirty="0">
                <a:solidFill>
                  <a:schemeClr val="tx1"/>
                </a:solidFill>
                <a:effectLst/>
                <a:latin typeface="Segoe UI Light" pitchFamily="34" charset="0"/>
                <a:ea typeface="+mn-ea"/>
                <a:cs typeface="+mn-cs"/>
              </a:rPr>
              <a:t>in the lab manual.</a:t>
            </a:r>
            <a:endParaRPr lang="en-US" sz="900" b="1" i="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r>
              <a:rPr lang="en-US"/>
              <a:t>SharePoint</a:t>
            </a:r>
            <a:endParaRPr lang="en-US" dirty="0"/>
          </a:p>
        </p:txBody>
      </p:sp>
      <p:sp>
        <p:nvSpPr>
          <p:cNvPr id="5" name="Footer Placeholder 4"/>
          <p:cNvSpPr>
            <a:spLocks noGrp="1"/>
          </p:cNvSpPr>
          <p:nvPr>
            <p:ph type="ftr" sz="quarter" idx="11"/>
          </p:nvPr>
        </p:nvSpPr>
        <p:spPr/>
        <p:txBody>
          <a:bodyPr/>
          <a:lstStyle/>
          <a:p>
            <a:pPr defTabSz="924154"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509768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endParaRPr lang="en-US" dirty="0"/>
          </a:p>
        </p:txBody>
      </p:sp>
      <p:sp>
        <p:nvSpPr>
          <p:cNvPr id="4" name="Slide Number Placeholder 3"/>
          <p:cNvSpPr>
            <a:spLocks noGrp="1"/>
          </p:cNvSpPr>
          <p:nvPr>
            <p:ph type="sldNum" sz="quarter" idx="10"/>
          </p:nvPr>
        </p:nvSpPr>
        <p:spPr/>
        <p:txBody>
          <a:bodyPr/>
          <a:lstStyle/>
          <a:p>
            <a:fld id="{B9C3C9DC-C0A3-4640-9A7A-3DC41095AE2E}"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1480005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defTabSz="924154" eaLnBrk="0" hangingPunct="0">
              <a:defRPr/>
            </a:pPr>
            <a:r>
              <a:rPr lang="en-US" sz="400" ker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E74353ED-ACB2-44BF-A903-985B0AF962B7}" type="datetime1">
              <a:rPr lang="en-US" sz="1800" kern="0">
                <a:solidFill>
                  <a:prstClr val="black"/>
                </a:solidFill>
              </a:rPr>
              <a:pPr defTabSz="924458">
                <a:defRPr/>
              </a:pPr>
              <a:t>3/7/2017</a:t>
            </a:fld>
            <a:endParaRPr lang="en-US" sz="1800" kern="0" dirty="0">
              <a:solidFill>
                <a:prstClr val="black"/>
              </a:solidFill>
            </a:endParaRPr>
          </a:p>
        </p:txBody>
      </p:sp>
      <p:sp>
        <p:nvSpPr>
          <p:cNvPr id="6" name="Slide Number Placeholder 5"/>
          <p:cNvSpPr>
            <a:spLocks noGrp="1"/>
          </p:cNvSpPr>
          <p:nvPr>
            <p:ph type="sldNum" sz="quarter" idx="12"/>
          </p:nvPr>
        </p:nvSpPr>
        <p:spPr/>
        <p:txBody>
          <a:bodyPr/>
          <a:lstStyle/>
          <a:p>
            <a:pPr defTabSz="924458">
              <a:defRPr/>
            </a:pPr>
            <a:fld id="{B4008EB6-D09E-4580-8CD6-DDB14511944F}" type="slidenum">
              <a:rPr lang="en-US" sz="1800" kern="0">
                <a:solidFill>
                  <a:prstClr val="black"/>
                </a:solidFill>
              </a:rPr>
              <a:pPr defTabSz="924458">
                <a:defRPr/>
              </a:pPr>
              <a:t>10</a:t>
            </a:fld>
            <a:endParaRPr lang="en-US" sz="1800" kern="0" dirty="0">
              <a:solidFill>
                <a:prstClr val="black"/>
              </a:solidFill>
            </a:endParaRPr>
          </a:p>
        </p:txBody>
      </p:sp>
    </p:spTree>
    <p:extLst>
      <p:ext uri="{BB962C8B-B14F-4D97-AF65-F5344CB8AC3E}">
        <p14:creationId xmlns:p14="http://schemas.microsoft.com/office/powerpoint/2010/main" val="321685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42900" y="696913"/>
            <a:ext cx="6196013" cy="348615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a:xfrm>
            <a:off x="3898102" y="0"/>
            <a:ext cx="2982119" cy="464820"/>
          </a:xfrm>
          <a:prstGeom prst="rect">
            <a:avLst/>
          </a:prstGeom>
        </p:spPr>
        <p:txBody>
          <a:bodyPr/>
          <a:lstStyle/>
          <a:p>
            <a:pPr defTabSz="924458">
              <a:defRPr/>
            </a:pPr>
            <a:fld id="{0E82BC82-8750-4FBE-93D3-93C35779230C}" type="datetime1">
              <a:rPr lang="en-US" sz="1800" kern="0">
                <a:solidFill>
                  <a:prstClr val="black"/>
                </a:solidFill>
              </a:rPr>
              <a:pPr defTabSz="924458">
                <a:defRPr/>
              </a:pPr>
              <a:t>3/7/2017</a:t>
            </a:fld>
            <a:endParaRPr lang="en-US" sz="1800" kern="0" dirty="0">
              <a:solidFill>
                <a:prstClr val="black"/>
              </a:solidFill>
            </a:endParaRPr>
          </a:p>
        </p:txBody>
      </p:sp>
      <p:sp>
        <p:nvSpPr>
          <p:cNvPr id="7" name="Slide Number Placeholder 6"/>
          <p:cNvSpPr>
            <a:spLocks noGrp="1"/>
          </p:cNvSpPr>
          <p:nvPr>
            <p:ph type="sldNum" sz="quarter" idx="13"/>
          </p:nvPr>
        </p:nvSpPr>
        <p:spPr/>
        <p:txBody>
          <a:bodyPr/>
          <a:lstStyle/>
          <a:p>
            <a:pPr defTabSz="924458">
              <a:defRPr/>
            </a:pPr>
            <a:fld id="{EC87E0CF-87F6-4B58-B8B8-DCAB2DAAF3CA}" type="slidenum">
              <a:rPr lang="en-US" sz="1800" kern="0">
                <a:solidFill>
                  <a:prstClr val="black"/>
                </a:solidFill>
              </a:rPr>
              <a:pPr defTabSz="924458">
                <a:defRPr/>
              </a:pPr>
              <a:t>11</a:t>
            </a:fld>
            <a:endParaRPr lang="en-US" sz="1800" kern="0" dirty="0">
              <a:solidFill>
                <a:prstClr val="black"/>
              </a:solidFill>
            </a:endParaRPr>
          </a:p>
        </p:txBody>
      </p:sp>
      <p:sp>
        <p:nvSpPr>
          <p:cNvPr id="10" name="Footer Placeholder 9"/>
          <p:cNvSpPr>
            <a:spLocks noGrp="1"/>
          </p:cNvSpPr>
          <p:nvPr>
            <p:ph type="ftr" sz="quarter" idx="14"/>
          </p:nvPr>
        </p:nvSpPr>
        <p:spPr/>
        <p:txBody>
          <a:bodyPr/>
          <a:lstStyle/>
          <a:p>
            <a:pPr marL="0" defTabSz="924154" eaLnBrk="0" hangingPunct="0">
              <a:defRPr/>
            </a:pPr>
            <a:r>
              <a:rPr lang="en-US" sz="400" kern="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619397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979321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solidFill>
                  <a:schemeClr val="tx2"/>
                </a:solidFill>
              </a:defRPr>
            </a:lvl1pPr>
            <a:lvl2pPr marL="0" indent="0">
              <a:buFontTx/>
              <a:buNone/>
              <a:defRPr sz="2000"/>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3398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89748"/>
          </a:xfrm>
        </p:spPr>
        <p:txBody>
          <a:bodyPr/>
          <a:lstStyle>
            <a:lvl1pPr marL="0" indent="0">
              <a:buNone/>
              <a:defRPr>
                <a:gradFill>
                  <a:gsLst>
                    <a:gs pos="1250">
                      <a:schemeClr val="tx1"/>
                    </a:gs>
                    <a:gs pos="99000">
                      <a:schemeClr val="tx1"/>
                    </a:gs>
                  </a:gsLst>
                  <a:lin ang="5400000" scaled="0"/>
                </a:gradFill>
              </a:defRPr>
            </a:lvl1pPr>
            <a:lvl2pPr marL="0" indent="0">
              <a:buFontTx/>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28600" indent="0">
              <a:buNone/>
              <a:defRPr sz="1800"/>
            </a:lvl3pPr>
            <a:lvl4pPr marL="457200" indent="0">
              <a:buNone/>
              <a:defRPr sz="1600"/>
            </a:lvl4pPr>
            <a:lvl5pPr marL="685800" indent="0">
              <a:buNone/>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40523968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solidFill>
                  <a:schemeClr val="tx2"/>
                </a:solidFill>
              </a:defRPr>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79960184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89748"/>
          </a:xfrm>
        </p:spPr>
        <p:txBody>
          <a:bodyPr>
            <a:spAutoFit/>
          </a:bodyPr>
          <a:lstStyle>
            <a:lvl1pPr>
              <a:defRPr sz="4000"/>
            </a:lvl1pPr>
            <a:lvl2pPr>
              <a:defRPr sz="2000"/>
            </a:lvl2pPr>
            <a:lvl3pPr>
              <a:defRPr sz="1800"/>
            </a:lvl3pPr>
            <a:lvl4pPr>
              <a:defRPr sz="16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Rectangle 4"/>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784199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solidFill>
                  <a:schemeClr val="tx2"/>
                </a:solidFill>
              </a:defRPr>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98240635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0" indent="0">
              <a:spcBef>
                <a:spcPts val="1224"/>
              </a:spcBef>
              <a:buClr>
                <a:schemeClr val="tx1"/>
              </a:buClr>
              <a:buFont typeface="Wingdings" pitchFamily="2" charset="2"/>
              <a:buNone/>
              <a:defRPr sz="3200"/>
            </a:lvl1pPr>
            <a:lvl2pPr marL="0" indent="0">
              <a:buNone/>
              <a:defRPr lang="en-US" sz="2000" kern="1200" spc="0" baseline="0" dirty="0" smtClean="0">
                <a:gradFill>
                  <a:gsLst>
                    <a:gs pos="1250">
                      <a:schemeClr val="tx1"/>
                    </a:gs>
                    <a:gs pos="100000">
                      <a:schemeClr val="tx1"/>
                    </a:gs>
                  </a:gsLst>
                  <a:lin ang="5400000" scaled="0"/>
                </a:gradFill>
                <a:latin typeface="+mn-lt"/>
                <a:ea typeface="+mn-ea"/>
                <a:cs typeface="+mn-cs"/>
              </a:defRPr>
            </a:lvl2pPr>
            <a:lvl3pPr marL="231775" indent="0">
              <a:buNone/>
              <a:tabLst/>
              <a:defRPr sz="1800"/>
            </a:lvl3pPr>
            <a:lvl4pPr marL="460375" indent="0">
              <a:buNone/>
              <a:defRPr sz="1600"/>
            </a:lvl4pPr>
            <a:lvl5pPr marL="685800" indent="0">
              <a:buNone/>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44783255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2"/>
              </a:buClr>
              <a:buFont typeface="Arial" pitchFamily="34" charset="0"/>
              <a:buChar char="•"/>
              <a:defRPr sz="3200">
                <a:solidFill>
                  <a:schemeClr val="tx2"/>
                </a:solidFill>
              </a:defRPr>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6700193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77894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000"/>
            </a:lvl2pPr>
            <a:lvl3pPr marL="699585" indent="-168419">
              <a:tabLst/>
              <a:defRPr sz="1800"/>
            </a:lvl3pPr>
            <a:lvl4pPr marL="880958" indent="-181374">
              <a:defRPr sz="1600"/>
            </a:lvl4pPr>
            <a:lvl5pPr marL="1049377" indent="-168419">
              <a:tabLst/>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175017079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30472419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3" name="Rectangle 2"/>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424458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13885701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791260"/>
          </a:xfrm>
        </p:spPr>
        <p:txBody>
          <a:bodyPr/>
          <a:lstStyle>
            <a:lvl1pPr marL="0" indent="0">
              <a:buNone/>
              <a:defRPr sz="2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sz="20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sz="18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sz="16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sz="14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54215754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 Header">
    <p:spTree>
      <p:nvGrpSpPr>
        <p:cNvPr id="1" name=""/>
        <p:cNvGrpSpPr/>
        <p:nvPr/>
      </p:nvGrpSpPr>
      <p:grpSpPr>
        <a:xfrm>
          <a:off x="0" y="0"/>
          <a:ext cx="0" cy="0"/>
          <a:chOff x="0" y="0"/>
          <a:chExt cx="0" cy="0"/>
        </a:xfrm>
      </p:grpSpPr>
      <p:sp>
        <p:nvSpPr>
          <p:cNvPr id="2" name="Title 1"/>
          <p:cNvSpPr>
            <a:spLocks noGrp="1"/>
          </p:cNvSpPr>
          <p:nvPr>
            <p:ph type="title"/>
          </p:nvPr>
        </p:nvSpPr>
        <p:spPr>
          <a:xfrm>
            <a:off x="232664" y="232387"/>
            <a:ext cx="11814023" cy="661917"/>
          </a:xfrm>
        </p:spPr>
        <p:txBody>
          <a:bodyPr tIns="45720"/>
          <a:lstStyle/>
          <a:p>
            <a:r>
              <a:rPr lang="en-US"/>
              <a:t>Click to edit Master title style</a:t>
            </a:r>
          </a:p>
        </p:txBody>
      </p:sp>
      <p:sp>
        <p:nvSpPr>
          <p:cNvPr id="3" name="Text Placeholder 3"/>
          <p:cNvSpPr>
            <a:spLocks noGrp="1"/>
          </p:cNvSpPr>
          <p:nvPr>
            <p:ph type="body" sz="quarter" idx="10" hasCustomPrompt="1"/>
          </p:nvPr>
        </p:nvSpPr>
        <p:spPr>
          <a:xfrm>
            <a:off x="233363" y="975249"/>
            <a:ext cx="11813325" cy="627736"/>
          </a:xfrm>
          <a:prstGeom prst="rect">
            <a:avLst/>
          </a:prstGeom>
        </p:spPr>
        <p:txBody>
          <a:bodyPr/>
          <a:lstStyle>
            <a:lvl1pPr marL="0" indent="0">
              <a:buNone/>
              <a:defRPr sz="3199" baseline="0"/>
            </a:lvl1pPr>
            <a:lvl2pPr marL="342770" indent="0">
              <a:buNone/>
              <a:defRPr/>
            </a:lvl2pPr>
            <a:lvl3pPr marL="571283" indent="0">
              <a:buNone/>
              <a:defRPr/>
            </a:lvl3pPr>
            <a:lvl4pPr marL="799796" indent="0">
              <a:buNone/>
              <a:defRPr/>
            </a:lvl4pPr>
            <a:lvl5pPr marL="1028308" indent="0">
              <a:buNone/>
              <a:defRPr/>
            </a:lvl5pPr>
          </a:lstStyle>
          <a:p>
            <a:pPr lvl="0"/>
            <a:r>
              <a:rPr lang="en-US" dirty="0"/>
              <a:t>Sub-header</a:t>
            </a:r>
          </a:p>
        </p:txBody>
      </p:sp>
      <p:sp>
        <p:nvSpPr>
          <p:cNvPr id="4" name="Rectangle 3"/>
          <p:cNvSpPr/>
          <p:nvPr userDrawn="1"/>
        </p:nvSpPr>
        <p:spPr bwMode="auto">
          <a:xfrm>
            <a:off x="882" y="6529422"/>
            <a:ext cx="12434711" cy="479744"/>
          </a:xfrm>
          <a:prstGeom prst="rect">
            <a:avLst/>
          </a:prstGeom>
          <a:solidFill>
            <a:schemeClr val="tx2"/>
          </a:solidFill>
          <a:ln w="10795" cap="flat" cmpd="sng" algn="ctr">
            <a:noFill/>
            <a:prstDash val="solid"/>
            <a:headEnd type="none" w="med" len="med"/>
            <a:tailEnd type="none" w="med" len="med"/>
          </a:ln>
          <a:effectLst/>
        </p:spPr>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764" kern="0" dirty="0">
              <a:gradFill>
                <a:gsLst>
                  <a:gs pos="0">
                    <a:srgbClr val="FFFFFF"/>
                  </a:gs>
                  <a:gs pos="100000">
                    <a:srgbClr val="FFFFFF"/>
                  </a:gs>
                </a:gsLst>
                <a:lin ang="5400000" scaled="0"/>
              </a:gradFil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8287146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2"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033009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4"/>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4">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4812" cy="2285971"/>
          </a:xfrm>
          <a:noFill/>
        </p:spPr>
        <p:txBody>
          <a:bodyPr wrap="square" tIns="91440" bIns="91440" anchor="t" anchorCtr="0">
            <a:noAutofit/>
          </a:bodyPr>
          <a:lstStyle>
            <a:lvl1pPr>
              <a:defRPr sz="5400" spc="-100" baseline="0">
                <a:gradFill>
                  <a:gsLst>
                    <a:gs pos="0">
                      <a:schemeClr val="tx1"/>
                    </a:gs>
                    <a:gs pos="100000">
                      <a:schemeClr val="tx1"/>
                    </a:gs>
                  </a:gsLst>
                  <a:lin ang="5400000" scaled="0"/>
                </a:gradFill>
              </a:defRPr>
            </a:lvl1pPr>
          </a:lstStyle>
          <a:p>
            <a:r>
              <a:rPr lang="en-US" dirty="0"/>
              <a:t>DEMO</a:t>
            </a:r>
          </a:p>
        </p:txBody>
      </p:sp>
      <p:sp>
        <p:nvSpPr>
          <p:cNvPr id="5"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488642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15358"/>
          <a:stretch/>
        </p:blipFill>
        <p:spPr>
          <a:xfrm flipH="1">
            <a:off x="0" y="-320"/>
            <a:ext cx="12436475" cy="6994840"/>
          </a:xfrm>
          <a:prstGeom prst="rect">
            <a:avLst/>
          </a:prstGeom>
        </p:spPr>
      </p:pic>
      <p:sp>
        <p:nvSpPr>
          <p:cNvPr id="4" name="Freeform 3"/>
          <p:cNvSpPr/>
          <p:nvPr userDrawn="1"/>
        </p:nvSpPr>
        <p:spPr bwMode="auto">
          <a:xfrm flipH="1">
            <a:off x="5761037"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6675438" y="754092"/>
            <a:ext cx="5486399" cy="2285971"/>
          </a:xfrm>
          <a:noFill/>
        </p:spPr>
        <p:txBody>
          <a:bodyPr wrap="square" tIns="91440" bIns="91440" anchor="t" anchorCtr="0">
            <a:noAutofit/>
          </a:bodyPr>
          <a:lstStyle>
            <a:lvl1pPr>
              <a:defRPr lang="en-US" sz="60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Demo</a:t>
            </a:r>
          </a:p>
        </p:txBody>
      </p:sp>
      <p:sp>
        <p:nvSpPr>
          <p:cNvPr id="8" name="Text Placeholder 4"/>
          <p:cNvSpPr>
            <a:spLocks noGrp="1"/>
          </p:cNvSpPr>
          <p:nvPr>
            <p:ph type="body" sz="quarter" idx="12" hasCustomPrompt="1"/>
          </p:nvPr>
        </p:nvSpPr>
        <p:spPr>
          <a:xfrm>
            <a:off x="7589838" y="3051176"/>
            <a:ext cx="4540269" cy="1828800"/>
          </a:xfrm>
          <a:noFill/>
        </p:spPr>
        <p:txBody>
          <a:bodyPr wrap="square" lIns="182880" tIns="146304" rIns="182880" bIns="146304">
            <a:noAutofit/>
          </a:bodyPr>
          <a:lstStyle>
            <a:lvl1pPr marL="0" indent="0">
              <a:spcBef>
                <a:spcPts val="0"/>
              </a:spcBef>
              <a:buNone/>
              <a:defRPr sz="2800" spc="0" baseline="0">
                <a:gradFill>
                  <a:gsLst>
                    <a:gs pos="0">
                      <a:schemeClr val="tx1"/>
                    </a:gs>
                    <a:gs pos="100000">
                      <a:schemeClr val="tx1"/>
                    </a:gs>
                  </a:gsLst>
                  <a:lin ang="5400000" scaled="0"/>
                </a:gradFill>
                <a:latin typeface="+mj-lt"/>
              </a:defRPr>
            </a:lvl1pPr>
          </a:lstStyle>
          <a:p>
            <a:pPr lvl="0"/>
            <a:r>
              <a:rPr lang="en-US" dirty="0"/>
              <a:t>Title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933639" y="6533467"/>
            <a:ext cx="1501954" cy="477297"/>
          </a:xfrm>
          <a:prstGeom prst="rect">
            <a:avLst/>
          </a:prstGeom>
        </p:spPr>
      </p:pic>
    </p:spTree>
    <p:extLst>
      <p:ext uri="{BB962C8B-B14F-4D97-AF65-F5344CB8AC3E}">
        <p14:creationId xmlns:p14="http://schemas.microsoft.com/office/powerpoint/2010/main" val="23335657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7" name="Freeform 6"/>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D7D7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12072677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67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8492183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D690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92517273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C334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1712336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rgbClr val="00827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1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604305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harePoint Walk-in">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7" y="-318"/>
            <a:ext cx="12435840" cy="699516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866326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Title Accent Color 5">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9144000" cy="1098762"/>
          </a:xfrm>
          <a:noFill/>
        </p:spPr>
        <p:txBody>
          <a:bodyPr wrap="square" tIns="91440" bIns="91440" anchor="t" anchorCtr="0">
            <a:spAutoFit/>
          </a:bodyPr>
          <a:lstStyle>
            <a:lvl1pPr>
              <a:defRPr sz="6600" spc="-100" baseline="0">
                <a:gradFill>
                  <a:gsLst>
                    <a:gs pos="100000">
                      <a:schemeClr val="tx1"/>
                    </a:gs>
                    <a:gs pos="0">
                      <a:schemeClr val="tx1"/>
                    </a:gs>
                  </a:gsLst>
                  <a:lin ang="5400000" scaled="0"/>
                </a:gradFill>
              </a:defRPr>
            </a:lvl1pPr>
          </a:lstStyle>
          <a:p>
            <a:r>
              <a:rPr lang="en-US" dirty="0"/>
              <a:t>Section title</a:t>
            </a:r>
          </a:p>
        </p:txBody>
      </p:sp>
      <p:sp>
        <p:nvSpPr>
          <p:cNvPr id="3" name="Freeform 2"/>
          <p:cNvSpPr/>
          <p:nvPr userDrawn="1"/>
        </p:nvSpPr>
        <p:spPr bwMode="auto">
          <a:xfrm>
            <a:off x="8138456" y="0"/>
            <a:ext cx="4298019" cy="6995160"/>
          </a:xfrm>
          <a:custGeom>
            <a:avLst/>
            <a:gdLst>
              <a:gd name="connsiteX0" fmla="*/ 3108906 w 4298019"/>
              <a:gd name="connsiteY0" fmla="*/ 0 h 6995160"/>
              <a:gd name="connsiteX1" fmla="*/ 4298019 w 4298019"/>
              <a:gd name="connsiteY1" fmla="*/ 0 h 6995160"/>
              <a:gd name="connsiteX2" fmla="*/ 4298019 w 4298019"/>
              <a:gd name="connsiteY2" fmla="*/ 6995160 h 6995160"/>
              <a:gd name="connsiteX3" fmla="*/ 0 w 4298019"/>
              <a:gd name="connsiteY3" fmla="*/ 6995160 h 6995160"/>
              <a:gd name="connsiteX4" fmla="*/ 0 w 4298019"/>
              <a:gd name="connsiteY4" fmla="*/ 6994840 h 6995160"/>
              <a:gd name="connsiteX5" fmla="*/ 1440123 w 4298019"/>
              <a:gd name="connsiteY5" fmla="*/ 6994840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8019" h="6995160">
                <a:moveTo>
                  <a:pt x="3108906" y="0"/>
                </a:moveTo>
                <a:lnTo>
                  <a:pt x="4298019" y="0"/>
                </a:lnTo>
                <a:lnTo>
                  <a:pt x="4298019" y="6995160"/>
                </a:lnTo>
                <a:lnTo>
                  <a:pt x="0" y="6995160"/>
                </a:lnTo>
                <a:lnTo>
                  <a:pt x="0" y="6994840"/>
                </a:lnTo>
                <a:lnTo>
                  <a:pt x="1440123" y="6994840"/>
                </a:lnTo>
                <a:close/>
              </a:path>
            </a:pathLst>
          </a:custGeom>
          <a:solidFill>
            <a:srgbClr val="000000">
              <a:alpha val="2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0189"/>
            <a:ext cx="1314642" cy="479744"/>
          </a:xfrm>
          <a:prstGeom prst="rect">
            <a:avLst/>
          </a:prstGeom>
        </p:spPr>
      </p:pic>
    </p:spTree>
    <p:extLst>
      <p:ext uri="{BB962C8B-B14F-4D97-AF65-F5344CB8AC3E}">
        <p14:creationId xmlns:p14="http://schemas.microsoft.com/office/powerpoint/2010/main" val="4926129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1938"/>
            <a:ext cx="6216650" cy="6992587"/>
          </a:xfrm>
          <a:blipFill>
            <a:blip r:embed="rId2"/>
            <a:stretch>
              <a:fillRect/>
            </a:stretch>
          </a:blipFill>
        </p:spPr>
        <p:txBody>
          <a:bodyPr tIns="548640" anchor="ctr" anchorCtr="0">
            <a:noAutofit/>
          </a:bodyPr>
          <a:lstStyle>
            <a:lvl1pPr marL="0" marR="0" indent="0" algn="ctr" defTabSz="932742" rtl="0" eaLnBrk="1" fontAlgn="auto" latinLnBrk="0" hangingPunct="1">
              <a:lnSpc>
                <a:spcPct val="90000"/>
              </a:lnSpc>
              <a:spcBef>
                <a:spcPct val="20000"/>
              </a:spcBef>
              <a:spcAft>
                <a:spcPts val="0"/>
              </a:spcAft>
              <a:buClrTx/>
              <a:buSzPct val="90000"/>
              <a:buFont typeface="Arial" pitchFamily="34" charset="0"/>
              <a:buNone/>
              <a:tabLst/>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2237" y="6422636"/>
            <a:ext cx="1518083" cy="482423"/>
          </a:xfrm>
          <a:prstGeom prst="rect">
            <a:avLst/>
          </a:prstGeom>
        </p:spPr>
      </p:pic>
    </p:spTree>
    <p:extLst>
      <p:ext uri="{BB962C8B-B14F-4D97-AF65-F5344CB8AC3E}">
        <p14:creationId xmlns:p14="http://schemas.microsoft.com/office/powerpoint/2010/main" val="33869217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0589779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5581163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177429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range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1754326"/>
          </a:xfrm>
        </p:spPr>
        <p:txBody>
          <a:bodyPr/>
          <a:lstStyle>
            <a:lvl1pPr>
              <a:defRPr sz="4000">
                <a:solidFill>
                  <a:schemeClr val="bg1"/>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solidFill>
              </a:defRPr>
            </a:lvl2pPr>
            <a:lvl3pPr marL="571500" indent="0">
              <a:buNone/>
              <a:defRPr sz="2000">
                <a:solidFill>
                  <a:schemeClr val="bg1"/>
                </a:solidFill>
              </a:defRPr>
            </a:lvl3pPr>
            <a:lvl4pPr>
              <a:defRPr sz="1600">
                <a:solidFill>
                  <a:schemeClr val="bg1"/>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61712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2467870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9871593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1387385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Yellow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1754326"/>
          </a:xfrm>
        </p:spPr>
        <p:txBody>
          <a:bodyPr/>
          <a:lstStyle>
            <a:lvl1pPr>
              <a:defRPr sz="4000">
                <a:solidFill>
                  <a:schemeClr val="bg1">
                    <a:lumMod val="50000"/>
                  </a:schemeClr>
                </a:soli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solidFill>
                  <a:schemeClr val="bg1">
                    <a:lumMod val="50000"/>
                  </a:schemeClr>
                </a:solidFill>
              </a:defRPr>
            </a:lvl2pPr>
            <a:lvl3pPr marL="571500" indent="0">
              <a:buNone/>
              <a:defRPr sz="2000">
                <a:solidFill>
                  <a:schemeClr val="bg1">
                    <a:lumMod val="50000"/>
                  </a:schemeClr>
                </a:solidFill>
              </a:defRPr>
            </a:lvl3pPr>
            <a:lvl4pPr>
              <a:defRPr sz="1600">
                <a:solidFill>
                  <a:schemeClr val="bg1">
                    <a:lumMod val="50000"/>
                  </a:schemeClr>
                </a:solidFill>
              </a:defRPr>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337709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harePoint Walk-in 2">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15254"/>
          <a:stretch/>
        </p:blipFill>
        <p:spPr>
          <a:xfrm>
            <a:off x="7937" y="-320"/>
            <a:ext cx="12428538"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4358102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37" y="6422636"/>
            <a:ext cx="1501954" cy="477297"/>
          </a:xfrm>
          <a:prstGeom prst="rect">
            <a:avLst/>
          </a:prstGeom>
        </p:spPr>
      </p:pic>
    </p:spTree>
    <p:extLst>
      <p:ext uri="{BB962C8B-B14F-4D97-AF65-F5344CB8AC3E}">
        <p14:creationId xmlns:p14="http://schemas.microsoft.com/office/powerpoint/2010/main" val="57108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275609070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33573360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16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745654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arePoint Walk-in 3">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22"/>
          <a:stretch/>
        </p:blipFill>
        <p:spPr>
          <a:xfrm>
            <a:off x="0" y="-321"/>
            <a:ext cx="12444412"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2046437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arePoint Walk-in 4">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568"/>
          <a:stretch/>
        </p:blipFill>
        <p:spPr>
          <a:xfrm>
            <a:off x="0" y="0"/>
            <a:ext cx="12436475" cy="6994840"/>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4008297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arePoint Walk-in 5">
    <p:bg>
      <p:bgRef idx="1001">
        <a:schemeClr val="bg2"/>
      </p:bgRef>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7474"/>
          <a:stretch/>
        </p:blipFill>
        <p:spPr>
          <a:xfrm>
            <a:off x="0" y="-320"/>
            <a:ext cx="12436475" cy="6994845"/>
          </a:xfrm>
          <a:prstGeom prst="rect">
            <a:avLst/>
          </a:prstGeom>
        </p:spPr>
      </p:pic>
      <p:sp>
        <p:nvSpPr>
          <p:cNvPr id="10" name="Freeform 9"/>
          <p:cNvSpPr/>
          <p:nvPr userDrawn="1"/>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sp>
        <p:nvSpPr>
          <p:cNvPr id="9" name="Title 1"/>
          <p:cNvSpPr>
            <a:spLocks noGrp="1"/>
          </p:cNvSpPr>
          <p:nvPr>
            <p:ph type="title" hasCustomPrompt="1"/>
          </p:nvPr>
        </p:nvSpPr>
        <p:spPr bwMode="auto">
          <a:xfrm>
            <a:off x="274702" y="1668482"/>
            <a:ext cx="5486336" cy="2286000"/>
          </a:xfrm>
          <a:noFill/>
        </p:spPr>
        <p:txBody>
          <a:bodyPr lIns="146304" tIns="91440" rIns="146304" bIns="91440" anchor="t" anchorCtr="0"/>
          <a:lstStyle>
            <a:lvl1pPr>
              <a:defRPr sz="48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4573588" cy="1828800"/>
          </a:xfrm>
        </p:spPr>
        <p:txBody>
          <a:bodyPr tIns="109728" bIns="109728">
            <a:noAutofit/>
          </a:bodyPr>
          <a:lstStyle>
            <a:lvl1pPr marL="0" indent="0">
              <a:spcBef>
                <a:spcPts val="0"/>
              </a:spcBef>
              <a:buNone/>
              <a:defRPr sz="2800">
                <a:gradFill>
                  <a:gsLst>
                    <a:gs pos="57576">
                      <a:srgbClr val="FFFFFF"/>
                    </a:gs>
                    <a:gs pos="35000">
                      <a:srgbClr val="FFFFFF"/>
                    </a:gs>
                  </a:gsLst>
                  <a:lin ang="5400000" scaled="0"/>
                </a:gradFill>
              </a:defRPr>
            </a:lvl1pPr>
          </a:lstStyle>
          <a:p>
            <a:pPr lvl="0"/>
            <a:r>
              <a:rPr lang="en-US" dirty="0"/>
              <a:t>Speaker Name</a:t>
            </a:r>
          </a:p>
        </p:txBody>
      </p:sp>
      <p:pic>
        <p:nvPicPr>
          <p:cNvPr id="13" name="Picture 1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39964111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harePoint Title Slide Light">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7580" y="6243237"/>
            <a:ext cx="1280160" cy="274492"/>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1323"/>
            <a:ext cx="4714188" cy="1498095"/>
          </a:xfrm>
          <a:prstGeom prst="rect">
            <a:avLst/>
          </a:prstGeom>
        </p:spPr>
      </p:pic>
    </p:spTree>
    <p:extLst>
      <p:ext uri="{BB962C8B-B14F-4D97-AF65-F5344CB8AC3E}">
        <p14:creationId xmlns:p14="http://schemas.microsoft.com/office/powerpoint/2010/main" val="13295788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SharePoint Title Slide Blu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4800" spc="-100"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28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243848"/>
            <a:ext cx="1280160" cy="273270"/>
          </a:xfrm>
          <a:prstGeom prst="rect">
            <a:avLst/>
          </a:prstGeom>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4710028" cy="1496773"/>
          </a:xfrm>
          <a:prstGeom prst="rect">
            <a:avLst/>
          </a:prstGeom>
        </p:spPr>
      </p:pic>
    </p:spTree>
    <p:extLst>
      <p:ext uri="{BB962C8B-B14F-4D97-AF65-F5344CB8AC3E}">
        <p14:creationId xmlns:p14="http://schemas.microsoft.com/office/powerpoint/2010/main" val="6190016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89748"/>
          </a:xfrm>
          <a:prstGeom prst="rect">
            <a:avLst/>
          </a:prstGeom>
        </p:spPr>
        <p:txBody>
          <a:bodyPr vert="horz" wrap="square" lIns="146304" tIns="91440" rIns="146304" bIns="9144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45">
            <a:extLst>
              <a:ext uri="{28A0092B-C50C-407E-A947-70E740481C1C}">
                <a14:useLocalDpi xmlns:a14="http://schemas.microsoft.com/office/drawing/2010/main" val="0"/>
              </a:ext>
            </a:extLst>
          </a:blip>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599675131"/>
      </p:ext>
    </p:extLst>
  </p:cSld>
  <p:clrMap bg1="lt1" tx1="dk1" bg2="lt2" tx2="dk2" accent1="accent1" accent2="accent2" accent3="accent3" accent4="accent4" accent5="accent5" accent6="accent6" hlink="hlink" folHlink="folHlink"/>
  <p:sldLayoutIdLst>
    <p:sldLayoutId id="2147484304" r:id="rId1"/>
    <p:sldLayoutId id="2147484343" r:id="rId2"/>
    <p:sldLayoutId id="2147484303" r:id="rId3"/>
    <p:sldLayoutId id="2147484367" r:id="rId4"/>
    <p:sldLayoutId id="2147484368" r:id="rId5"/>
    <p:sldLayoutId id="2147484369" r:id="rId6"/>
    <p:sldLayoutId id="2147484370" r:id="rId7"/>
    <p:sldLayoutId id="2147484349" r:id="rId8"/>
    <p:sldLayoutId id="2147484350" r:id="rId9"/>
    <p:sldLayoutId id="2147484305" r:id="rId10"/>
    <p:sldLayoutId id="2147484306" r:id="rId11"/>
    <p:sldLayoutId id="2147484307" r:id="rId12"/>
    <p:sldLayoutId id="2147484308" r:id="rId13"/>
    <p:sldLayoutId id="2147484309" r:id="rId14"/>
    <p:sldLayoutId id="2147484310" r:id="rId15"/>
    <p:sldLayoutId id="2147484311" r:id="rId16"/>
    <p:sldLayoutId id="2147484312" r:id="rId17"/>
    <p:sldLayoutId id="2147484313" r:id="rId18"/>
    <p:sldLayoutId id="2147484321" r:id="rId19"/>
    <p:sldLayoutId id="2147484325" r:id="rId20"/>
    <p:sldLayoutId id="2147484355" r:id="rId21"/>
    <p:sldLayoutId id="2147484314" r:id="rId22"/>
    <p:sldLayoutId id="2147484360" r:id="rId23"/>
    <p:sldLayoutId id="2147484315" r:id="rId24"/>
    <p:sldLayoutId id="2147484316" r:id="rId25"/>
    <p:sldLayoutId id="2147484317" r:id="rId26"/>
    <p:sldLayoutId id="2147484318" r:id="rId27"/>
    <p:sldLayoutId id="2147484319" r:id="rId28"/>
    <p:sldLayoutId id="2147484358" r:id="rId29"/>
    <p:sldLayoutId id="2147484359" r:id="rId30"/>
    <p:sldLayoutId id="2147484320" r:id="rId31"/>
    <p:sldLayoutId id="2147484322" r:id="rId32"/>
    <p:sldLayoutId id="2147484323" r:id="rId33"/>
    <p:sldLayoutId id="2147484324" r:id="rId34"/>
    <p:sldLayoutId id="2147484361" r:id="rId35"/>
    <p:sldLayoutId id="2147484362" r:id="rId36"/>
    <p:sldLayoutId id="2147484363" r:id="rId37"/>
    <p:sldLayoutId id="2147484364" r:id="rId38"/>
    <p:sldLayoutId id="2147484365" r:id="rId39"/>
    <p:sldLayoutId id="2147484366" r:id="rId40"/>
    <p:sldLayoutId id="2147484326" r:id="rId41"/>
    <p:sldLayoutId id="2147484327" r:id="rId42"/>
    <p:sldLayoutId id="2147484328" r:id="rId4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7080">
                <a:schemeClr val="tx2"/>
              </a:gs>
              <a:gs pos="29000">
                <a:schemeClr val="tx2"/>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400" dirty="0"/>
              <a:t>Working with SharePoint Content</a:t>
            </a:r>
          </a:p>
        </p:txBody>
      </p:sp>
      <p:sp>
        <p:nvSpPr>
          <p:cNvPr id="6" name="Text Placeholder 5"/>
          <p:cNvSpPr>
            <a:spLocks noGrp="1"/>
          </p:cNvSpPr>
          <p:nvPr>
            <p:ph type="body" sz="quarter" idx="14"/>
          </p:nvPr>
        </p:nvSpPr>
        <p:spPr/>
        <p:txBody>
          <a:bodyPr/>
          <a:lstStyle/>
          <a:p>
            <a:pPr lvl="0"/>
            <a:r>
              <a:rPr lang="en-US" dirty="0"/>
              <a:t>Using </a:t>
            </a:r>
            <a:r>
              <a:rPr lang="en-US" dirty="0" err="1"/>
              <a:t>HttpClient</a:t>
            </a:r>
            <a:r>
              <a:rPr lang="en-US" dirty="0"/>
              <a:t> to talk to SharePoint</a:t>
            </a:r>
          </a:p>
        </p:txBody>
      </p:sp>
    </p:spTree>
    <p:extLst>
      <p:ext uri="{BB962C8B-B14F-4D97-AF65-F5344CB8AC3E}">
        <p14:creationId xmlns:p14="http://schemas.microsoft.com/office/powerpoint/2010/main" val="426545905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5564"/>
          <a:stretch/>
        </p:blipFill>
        <p:spPr>
          <a:xfrm>
            <a:off x="-881" y="-320"/>
            <a:ext cx="12436475" cy="6995160"/>
          </a:xfrm>
          <a:prstGeom prst="rect">
            <a:avLst/>
          </a:prstGeom>
        </p:spPr>
      </p:pic>
      <p:sp>
        <p:nvSpPr>
          <p:cNvPr id="8" name="Freeform 7"/>
          <p:cNvSpPr/>
          <p:nvPr/>
        </p:nvSpPr>
        <p:spPr bwMode="white">
          <a:xfrm>
            <a:off x="0" y="-320"/>
            <a:ext cx="6675438" cy="6995160"/>
          </a:xfrm>
          <a:custGeom>
            <a:avLst/>
            <a:gdLst>
              <a:gd name="connsiteX0" fmla="*/ 1668860 w 6675438"/>
              <a:gd name="connsiteY0" fmla="*/ 0 h 6995160"/>
              <a:gd name="connsiteX1" fmla="*/ 6675438 w 6675438"/>
              <a:gd name="connsiteY1" fmla="*/ 0 h 6995160"/>
              <a:gd name="connsiteX2" fmla="*/ 5006579 w 6675438"/>
              <a:gd name="connsiteY2" fmla="*/ 6995160 h 6995160"/>
              <a:gd name="connsiteX3" fmla="*/ 0 w 6675438"/>
              <a:gd name="connsiteY3" fmla="*/ 6995160 h 6995160"/>
              <a:gd name="connsiteX4" fmla="*/ 75 w 6675438"/>
              <a:gd name="connsiteY4" fmla="*/ 6994844 h 6995160"/>
              <a:gd name="connsiteX5" fmla="*/ 0 w 6675438"/>
              <a:gd name="connsiteY5" fmla="*/ 6994844 h 6995160"/>
              <a:gd name="connsiteX6" fmla="*/ 0 w 6675438"/>
              <a:gd name="connsiteY6" fmla="*/ 6880823 h 6995160"/>
              <a:gd name="connsiteX7" fmla="*/ 0 w 6675438"/>
              <a:gd name="connsiteY7" fmla="*/ 5966117 h 6995160"/>
              <a:gd name="connsiteX8" fmla="*/ 0 w 6675438"/>
              <a:gd name="connsiteY8" fmla="*/ 318 h 6995160"/>
              <a:gd name="connsiteX9" fmla="*/ 1668784 w 6675438"/>
              <a:gd name="connsiteY9" fmla="*/ 318 h 699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75438" h="6995160">
                <a:moveTo>
                  <a:pt x="1668860" y="0"/>
                </a:moveTo>
                <a:lnTo>
                  <a:pt x="6675438" y="0"/>
                </a:lnTo>
                <a:lnTo>
                  <a:pt x="5006579" y="6995160"/>
                </a:lnTo>
                <a:lnTo>
                  <a:pt x="0" y="6995160"/>
                </a:lnTo>
                <a:lnTo>
                  <a:pt x="75" y="6994844"/>
                </a:lnTo>
                <a:lnTo>
                  <a:pt x="0" y="6994844"/>
                </a:lnTo>
                <a:lnTo>
                  <a:pt x="0" y="6880823"/>
                </a:lnTo>
                <a:lnTo>
                  <a:pt x="0" y="5966117"/>
                </a:lnTo>
                <a:lnTo>
                  <a:pt x="0" y="318"/>
                </a:lnTo>
                <a:lnTo>
                  <a:pt x="1668784" y="318"/>
                </a:lnTo>
                <a:close/>
              </a:path>
            </a:pathLst>
          </a:custGeom>
          <a:solidFill>
            <a:schemeClr val="accent1">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883" y="4588760"/>
            <a:ext cx="12434711" cy="1554243"/>
          </a:xfrm>
          <a:prstGeom prst="rect">
            <a:avLst/>
          </a:prstGeom>
          <a:solidFill>
            <a:srgbClr val="00188F">
              <a:alpha val="90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2742810" tIns="46630" rIns="914270" bIns="46630" numCol="1" rtlCol="0" anchor="ctr" anchorCtr="0" compatLnSpc="1">
            <a:prstTxWarp prst="textNoShape">
              <a:avLst/>
            </a:prstTxWarp>
          </a:bodyPr>
          <a:lstStyle/>
          <a:p>
            <a:pPr defTabSz="932293" fontAlgn="base">
              <a:spcBef>
                <a:spcPct val="0"/>
              </a:spcBef>
              <a:spcAft>
                <a:spcPct val="0"/>
              </a:spcAft>
              <a:defRPr/>
            </a:pPr>
            <a:endParaRPr lang="en-US" sz="3199" kern="0" dirty="0">
              <a:gradFill>
                <a:gsLst>
                  <a:gs pos="0">
                    <a:srgbClr val="FFFFFF"/>
                  </a:gs>
                  <a:gs pos="100000">
                    <a:srgbClr val="FFFFFF"/>
                  </a:gs>
                </a:gsLst>
                <a:lin ang="5400000" scaled="0"/>
              </a:gradFill>
              <a:latin typeface="Segoe UI Light"/>
            </a:endParaRPr>
          </a:p>
        </p:txBody>
      </p:sp>
      <p:sp>
        <p:nvSpPr>
          <p:cNvPr id="6" name="Oval 5"/>
          <p:cNvSpPr/>
          <p:nvPr/>
        </p:nvSpPr>
        <p:spPr bwMode="auto">
          <a:xfrm>
            <a:off x="275482" y="4316707"/>
            <a:ext cx="2076155" cy="2076155"/>
          </a:xfrm>
          <a:prstGeom prst="ellipse">
            <a:avLst/>
          </a:prstGeom>
          <a:solidFill>
            <a:schemeClr val="tx1"/>
          </a:solidFill>
          <a:ln w="76200">
            <a:solidFill>
              <a:srgbClr val="00188F"/>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endParaRPr>
          </a:p>
        </p:txBody>
      </p:sp>
      <p:sp>
        <p:nvSpPr>
          <p:cNvPr id="11" name="Freeform 5"/>
          <p:cNvSpPr>
            <a:spLocks noEditPoints="1"/>
          </p:cNvSpPr>
          <p:nvPr/>
        </p:nvSpPr>
        <p:spPr bwMode="auto">
          <a:xfrm>
            <a:off x="908805" y="4696066"/>
            <a:ext cx="809510" cy="1317438"/>
          </a:xfrm>
          <a:custGeom>
            <a:avLst/>
            <a:gdLst>
              <a:gd name="T0" fmla="*/ 106 w 213"/>
              <a:gd name="T1" fmla="*/ 224 h 348"/>
              <a:gd name="T2" fmla="*/ 159 w 213"/>
              <a:gd name="T3" fmla="*/ 171 h 348"/>
              <a:gd name="T4" fmla="*/ 159 w 213"/>
              <a:gd name="T5" fmla="*/ 53 h 348"/>
              <a:gd name="T6" fmla="*/ 106 w 213"/>
              <a:gd name="T7" fmla="*/ 0 h 348"/>
              <a:gd name="T8" fmla="*/ 54 w 213"/>
              <a:gd name="T9" fmla="*/ 53 h 348"/>
              <a:gd name="T10" fmla="*/ 54 w 213"/>
              <a:gd name="T11" fmla="*/ 171 h 348"/>
              <a:gd name="T12" fmla="*/ 106 w 213"/>
              <a:gd name="T13" fmla="*/ 224 h 348"/>
              <a:gd name="T14" fmla="*/ 78 w 213"/>
              <a:gd name="T15" fmla="*/ 53 h 348"/>
              <a:gd name="T16" fmla="*/ 106 w 213"/>
              <a:gd name="T17" fmla="*/ 24 h 348"/>
              <a:gd name="T18" fmla="*/ 135 w 213"/>
              <a:gd name="T19" fmla="*/ 53 h 348"/>
              <a:gd name="T20" fmla="*/ 135 w 213"/>
              <a:gd name="T21" fmla="*/ 171 h 348"/>
              <a:gd name="T22" fmla="*/ 106 w 213"/>
              <a:gd name="T23" fmla="*/ 200 h 348"/>
              <a:gd name="T24" fmla="*/ 78 w 213"/>
              <a:gd name="T25" fmla="*/ 171 h 348"/>
              <a:gd name="T26" fmla="*/ 78 w 213"/>
              <a:gd name="T27" fmla="*/ 53 h 348"/>
              <a:gd name="T28" fmla="*/ 213 w 213"/>
              <a:gd name="T29" fmla="*/ 137 h 348"/>
              <a:gd name="T30" fmla="*/ 213 w 213"/>
              <a:gd name="T31" fmla="*/ 182 h 348"/>
              <a:gd name="T32" fmla="*/ 124 w 213"/>
              <a:gd name="T33" fmla="*/ 277 h 348"/>
              <a:gd name="T34" fmla="*/ 124 w 213"/>
              <a:gd name="T35" fmla="*/ 313 h 348"/>
              <a:gd name="T36" fmla="*/ 177 w 213"/>
              <a:gd name="T37" fmla="*/ 313 h 348"/>
              <a:gd name="T38" fmla="*/ 177 w 213"/>
              <a:gd name="T39" fmla="*/ 348 h 348"/>
              <a:gd name="T40" fmla="*/ 35 w 213"/>
              <a:gd name="T41" fmla="*/ 348 h 348"/>
              <a:gd name="T42" fmla="*/ 35 w 213"/>
              <a:gd name="T43" fmla="*/ 313 h 348"/>
              <a:gd name="T44" fmla="*/ 89 w 213"/>
              <a:gd name="T45" fmla="*/ 313 h 348"/>
              <a:gd name="T46" fmla="*/ 89 w 213"/>
              <a:gd name="T47" fmla="*/ 277 h 348"/>
              <a:gd name="T48" fmla="*/ 0 w 213"/>
              <a:gd name="T49" fmla="*/ 182 h 348"/>
              <a:gd name="T50" fmla="*/ 0 w 213"/>
              <a:gd name="T51" fmla="*/ 137 h 348"/>
              <a:gd name="T52" fmla="*/ 34 w 213"/>
              <a:gd name="T53" fmla="*/ 137 h 348"/>
              <a:gd name="T54" fmla="*/ 34 w 213"/>
              <a:gd name="T55" fmla="*/ 182 h 348"/>
              <a:gd name="T56" fmla="*/ 94 w 213"/>
              <a:gd name="T57" fmla="*/ 242 h 348"/>
              <a:gd name="T58" fmla="*/ 118 w 213"/>
              <a:gd name="T59" fmla="*/ 242 h 348"/>
              <a:gd name="T60" fmla="*/ 178 w 213"/>
              <a:gd name="T61" fmla="*/ 182 h 348"/>
              <a:gd name="T62" fmla="*/ 178 w 213"/>
              <a:gd name="T63" fmla="*/ 137 h 348"/>
              <a:gd name="T64" fmla="*/ 213 w 213"/>
              <a:gd name="T65" fmla="*/ 137 h 348"/>
              <a:gd name="T66" fmla="*/ 103 w 213"/>
              <a:gd name="T67" fmla="*/ 67 h 348"/>
              <a:gd name="T68" fmla="*/ 95 w 213"/>
              <a:gd name="T69" fmla="*/ 75 h 348"/>
              <a:gd name="T70" fmla="*/ 87 w 213"/>
              <a:gd name="T71" fmla="*/ 67 h 348"/>
              <a:gd name="T72" fmla="*/ 95 w 213"/>
              <a:gd name="T73" fmla="*/ 59 h 348"/>
              <a:gd name="T74" fmla="*/ 103 w 213"/>
              <a:gd name="T75" fmla="*/ 67 h 348"/>
              <a:gd name="T76" fmla="*/ 103 w 213"/>
              <a:gd name="T77" fmla="*/ 90 h 348"/>
              <a:gd name="T78" fmla="*/ 95 w 213"/>
              <a:gd name="T79" fmla="*/ 98 h 348"/>
              <a:gd name="T80" fmla="*/ 87 w 213"/>
              <a:gd name="T81" fmla="*/ 90 h 348"/>
              <a:gd name="T82" fmla="*/ 95 w 213"/>
              <a:gd name="T83" fmla="*/ 82 h 348"/>
              <a:gd name="T84" fmla="*/ 103 w 213"/>
              <a:gd name="T85" fmla="*/ 90 h 348"/>
              <a:gd name="T86" fmla="*/ 126 w 213"/>
              <a:gd name="T87" fmla="*/ 67 h 348"/>
              <a:gd name="T88" fmla="*/ 118 w 213"/>
              <a:gd name="T89" fmla="*/ 75 h 348"/>
              <a:gd name="T90" fmla="*/ 110 w 213"/>
              <a:gd name="T91" fmla="*/ 67 h 348"/>
              <a:gd name="T92" fmla="*/ 118 w 213"/>
              <a:gd name="T93" fmla="*/ 59 h 348"/>
              <a:gd name="T94" fmla="*/ 126 w 213"/>
              <a:gd name="T95" fmla="*/ 67 h 348"/>
              <a:gd name="T96" fmla="*/ 126 w 213"/>
              <a:gd name="T97" fmla="*/ 90 h 348"/>
              <a:gd name="T98" fmla="*/ 118 w 213"/>
              <a:gd name="T99" fmla="*/ 98 h 348"/>
              <a:gd name="T100" fmla="*/ 110 w 213"/>
              <a:gd name="T101" fmla="*/ 90 h 348"/>
              <a:gd name="T102" fmla="*/ 118 w 213"/>
              <a:gd name="T103" fmla="*/ 82 h 348"/>
              <a:gd name="T104" fmla="*/ 126 w 213"/>
              <a:gd name="T105" fmla="*/ 90 h 348"/>
              <a:gd name="T106" fmla="*/ 103 w 213"/>
              <a:gd name="T107" fmla="*/ 112 h 348"/>
              <a:gd name="T108" fmla="*/ 95 w 213"/>
              <a:gd name="T109" fmla="*/ 120 h 348"/>
              <a:gd name="T110" fmla="*/ 87 w 213"/>
              <a:gd name="T111" fmla="*/ 112 h 348"/>
              <a:gd name="T112" fmla="*/ 95 w 213"/>
              <a:gd name="T113" fmla="*/ 104 h 348"/>
              <a:gd name="T114" fmla="*/ 103 w 213"/>
              <a:gd name="T115" fmla="*/ 11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3" h="348">
                <a:moveTo>
                  <a:pt x="106" y="224"/>
                </a:moveTo>
                <a:cubicBezTo>
                  <a:pt x="135" y="224"/>
                  <a:pt x="159" y="200"/>
                  <a:pt x="159" y="171"/>
                </a:cubicBezTo>
                <a:cubicBezTo>
                  <a:pt x="159" y="152"/>
                  <a:pt x="159" y="75"/>
                  <a:pt x="159" y="53"/>
                </a:cubicBezTo>
                <a:cubicBezTo>
                  <a:pt x="159" y="23"/>
                  <a:pt x="135" y="0"/>
                  <a:pt x="106" y="0"/>
                </a:cubicBezTo>
                <a:cubicBezTo>
                  <a:pt x="77" y="0"/>
                  <a:pt x="54" y="23"/>
                  <a:pt x="54" y="53"/>
                </a:cubicBezTo>
                <a:cubicBezTo>
                  <a:pt x="54" y="69"/>
                  <a:pt x="54" y="154"/>
                  <a:pt x="54" y="171"/>
                </a:cubicBezTo>
                <a:cubicBezTo>
                  <a:pt x="54" y="200"/>
                  <a:pt x="77" y="224"/>
                  <a:pt x="106" y="224"/>
                </a:cubicBezTo>
                <a:close/>
                <a:moveTo>
                  <a:pt x="78" y="53"/>
                </a:moveTo>
                <a:cubicBezTo>
                  <a:pt x="78" y="37"/>
                  <a:pt x="90" y="24"/>
                  <a:pt x="106" y="24"/>
                </a:cubicBezTo>
                <a:cubicBezTo>
                  <a:pt x="122" y="24"/>
                  <a:pt x="135" y="37"/>
                  <a:pt x="135" y="53"/>
                </a:cubicBezTo>
                <a:cubicBezTo>
                  <a:pt x="135" y="171"/>
                  <a:pt x="135" y="171"/>
                  <a:pt x="135" y="171"/>
                </a:cubicBezTo>
                <a:cubicBezTo>
                  <a:pt x="135" y="187"/>
                  <a:pt x="122" y="200"/>
                  <a:pt x="106" y="200"/>
                </a:cubicBezTo>
                <a:cubicBezTo>
                  <a:pt x="90" y="200"/>
                  <a:pt x="78" y="187"/>
                  <a:pt x="78" y="171"/>
                </a:cubicBezTo>
                <a:lnTo>
                  <a:pt x="78" y="53"/>
                </a:lnTo>
                <a:close/>
                <a:moveTo>
                  <a:pt x="213" y="137"/>
                </a:moveTo>
                <a:cubicBezTo>
                  <a:pt x="213" y="137"/>
                  <a:pt x="213" y="137"/>
                  <a:pt x="213" y="182"/>
                </a:cubicBezTo>
                <a:cubicBezTo>
                  <a:pt x="213" y="232"/>
                  <a:pt x="173" y="273"/>
                  <a:pt x="124" y="277"/>
                </a:cubicBezTo>
                <a:cubicBezTo>
                  <a:pt x="124" y="277"/>
                  <a:pt x="124" y="277"/>
                  <a:pt x="124" y="313"/>
                </a:cubicBezTo>
                <a:cubicBezTo>
                  <a:pt x="124" y="313"/>
                  <a:pt x="124" y="313"/>
                  <a:pt x="177" y="313"/>
                </a:cubicBezTo>
                <a:cubicBezTo>
                  <a:pt x="177" y="313"/>
                  <a:pt x="177" y="313"/>
                  <a:pt x="177" y="348"/>
                </a:cubicBezTo>
                <a:cubicBezTo>
                  <a:pt x="177" y="348"/>
                  <a:pt x="177" y="348"/>
                  <a:pt x="35" y="348"/>
                </a:cubicBezTo>
                <a:cubicBezTo>
                  <a:pt x="35" y="348"/>
                  <a:pt x="35" y="348"/>
                  <a:pt x="35" y="313"/>
                </a:cubicBezTo>
                <a:cubicBezTo>
                  <a:pt x="35" y="313"/>
                  <a:pt x="35" y="313"/>
                  <a:pt x="89" y="313"/>
                </a:cubicBezTo>
                <a:cubicBezTo>
                  <a:pt x="89" y="313"/>
                  <a:pt x="89" y="313"/>
                  <a:pt x="89" y="277"/>
                </a:cubicBezTo>
                <a:cubicBezTo>
                  <a:pt x="39" y="273"/>
                  <a:pt x="0" y="232"/>
                  <a:pt x="0" y="182"/>
                </a:cubicBezTo>
                <a:cubicBezTo>
                  <a:pt x="0" y="182"/>
                  <a:pt x="0" y="182"/>
                  <a:pt x="0" y="137"/>
                </a:cubicBezTo>
                <a:cubicBezTo>
                  <a:pt x="0" y="137"/>
                  <a:pt x="0" y="137"/>
                  <a:pt x="34" y="137"/>
                </a:cubicBezTo>
                <a:cubicBezTo>
                  <a:pt x="34" y="137"/>
                  <a:pt x="34" y="137"/>
                  <a:pt x="34" y="182"/>
                </a:cubicBezTo>
                <a:cubicBezTo>
                  <a:pt x="34" y="215"/>
                  <a:pt x="62" y="242"/>
                  <a:pt x="94" y="242"/>
                </a:cubicBezTo>
                <a:cubicBezTo>
                  <a:pt x="94" y="242"/>
                  <a:pt x="94" y="242"/>
                  <a:pt x="118" y="242"/>
                </a:cubicBezTo>
                <a:cubicBezTo>
                  <a:pt x="151" y="242"/>
                  <a:pt x="178" y="215"/>
                  <a:pt x="178" y="182"/>
                </a:cubicBezTo>
                <a:cubicBezTo>
                  <a:pt x="178" y="182"/>
                  <a:pt x="178" y="182"/>
                  <a:pt x="178" y="137"/>
                </a:cubicBezTo>
                <a:lnTo>
                  <a:pt x="213" y="137"/>
                </a:lnTo>
                <a:close/>
                <a:moveTo>
                  <a:pt x="103" y="67"/>
                </a:moveTo>
                <a:cubicBezTo>
                  <a:pt x="103" y="71"/>
                  <a:pt x="99" y="75"/>
                  <a:pt x="95" y="75"/>
                </a:cubicBezTo>
                <a:cubicBezTo>
                  <a:pt x="90" y="75"/>
                  <a:pt x="87" y="71"/>
                  <a:pt x="87" y="67"/>
                </a:cubicBezTo>
                <a:cubicBezTo>
                  <a:pt x="87" y="62"/>
                  <a:pt x="90" y="59"/>
                  <a:pt x="95" y="59"/>
                </a:cubicBezTo>
                <a:cubicBezTo>
                  <a:pt x="99" y="59"/>
                  <a:pt x="103" y="62"/>
                  <a:pt x="103" y="67"/>
                </a:cubicBezTo>
                <a:close/>
                <a:moveTo>
                  <a:pt x="103" y="90"/>
                </a:moveTo>
                <a:cubicBezTo>
                  <a:pt x="103" y="94"/>
                  <a:pt x="99" y="98"/>
                  <a:pt x="95" y="98"/>
                </a:cubicBezTo>
                <a:cubicBezTo>
                  <a:pt x="90" y="98"/>
                  <a:pt x="87" y="94"/>
                  <a:pt x="87" y="90"/>
                </a:cubicBezTo>
                <a:cubicBezTo>
                  <a:pt x="87" y="85"/>
                  <a:pt x="90" y="82"/>
                  <a:pt x="95" y="82"/>
                </a:cubicBezTo>
                <a:cubicBezTo>
                  <a:pt x="99" y="82"/>
                  <a:pt x="103" y="85"/>
                  <a:pt x="103" y="90"/>
                </a:cubicBezTo>
                <a:close/>
                <a:moveTo>
                  <a:pt x="126" y="67"/>
                </a:moveTo>
                <a:cubicBezTo>
                  <a:pt x="126" y="71"/>
                  <a:pt x="122" y="75"/>
                  <a:pt x="118" y="75"/>
                </a:cubicBezTo>
                <a:cubicBezTo>
                  <a:pt x="113" y="75"/>
                  <a:pt x="110" y="71"/>
                  <a:pt x="110" y="67"/>
                </a:cubicBezTo>
                <a:cubicBezTo>
                  <a:pt x="110" y="62"/>
                  <a:pt x="113" y="59"/>
                  <a:pt x="118" y="59"/>
                </a:cubicBezTo>
                <a:cubicBezTo>
                  <a:pt x="122" y="59"/>
                  <a:pt x="126" y="62"/>
                  <a:pt x="126" y="67"/>
                </a:cubicBezTo>
                <a:close/>
                <a:moveTo>
                  <a:pt x="126" y="90"/>
                </a:moveTo>
                <a:cubicBezTo>
                  <a:pt x="126" y="94"/>
                  <a:pt x="122" y="98"/>
                  <a:pt x="118" y="98"/>
                </a:cubicBezTo>
                <a:cubicBezTo>
                  <a:pt x="113" y="98"/>
                  <a:pt x="110" y="94"/>
                  <a:pt x="110" y="90"/>
                </a:cubicBezTo>
                <a:cubicBezTo>
                  <a:pt x="110" y="85"/>
                  <a:pt x="113" y="82"/>
                  <a:pt x="118" y="82"/>
                </a:cubicBezTo>
                <a:cubicBezTo>
                  <a:pt x="122" y="82"/>
                  <a:pt x="126" y="85"/>
                  <a:pt x="126" y="90"/>
                </a:cubicBezTo>
                <a:close/>
                <a:moveTo>
                  <a:pt x="103" y="112"/>
                </a:moveTo>
                <a:cubicBezTo>
                  <a:pt x="103" y="116"/>
                  <a:pt x="99" y="120"/>
                  <a:pt x="95" y="120"/>
                </a:cubicBezTo>
                <a:cubicBezTo>
                  <a:pt x="90" y="120"/>
                  <a:pt x="87" y="116"/>
                  <a:pt x="87" y="112"/>
                </a:cubicBezTo>
                <a:cubicBezTo>
                  <a:pt x="87" y="107"/>
                  <a:pt x="90" y="104"/>
                  <a:pt x="95" y="104"/>
                </a:cubicBezTo>
                <a:cubicBezTo>
                  <a:pt x="99" y="104"/>
                  <a:pt x="103" y="107"/>
                  <a:pt x="103" y="112"/>
                </a:cubicBezTo>
                <a:close/>
              </a:path>
            </a:pathLst>
          </a:custGeom>
          <a:solidFill>
            <a:srgbClr val="00188F"/>
          </a:solidFill>
          <a:ln>
            <a:noFill/>
          </a:ln>
        </p:spPr>
        <p:txBody>
          <a:bodyPr vert="horz" wrap="square" lIns="91427" tIns="45713" rIns="91427" bIns="45713" numCol="1" anchor="t" anchorCtr="0" compatLnSpc="1">
            <a:prstTxWarp prst="textNoShape">
              <a:avLst/>
            </a:prstTxWarp>
          </a:bodyPr>
          <a:lstStyle/>
          <a:p>
            <a:pPr defTabSz="914224">
              <a:defRPr/>
            </a:pPr>
            <a:endParaRPr lang="en-US" kern="0">
              <a:solidFill>
                <a:srgbClr val="FFFFFF"/>
              </a:solidFill>
            </a:endParaRPr>
          </a:p>
        </p:txBody>
      </p:sp>
      <p:sp>
        <p:nvSpPr>
          <p:cNvPr id="13" name="Title 3"/>
          <p:cNvSpPr txBox="1">
            <a:spLocks/>
          </p:cNvSpPr>
          <p:nvPr/>
        </p:nvSpPr>
        <p:spPr>
          <a:xfrm>
            <a:off x="275481" y="1364586"/>
            <a:ext cx="11885514" cy="1831715"/>
          </a:xfrm>
          <a:prstGeom prst="rect">
            <a:avLst/>
          </a:prstGeom>
        </p:spPr>
        <p:txBody>
          <a:bodyPr/>
          <a:lst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11497" dirty="0">
                <a:gradFill>
                  <a:gsLst>
                    <a:gs pos="1250">
                      <a:srgbClr val="FFFFFF"/>
                    </a:gs>
                    <a:gs pos="100000">
                      <a:srgbClr val="FFFFFF"/>
                    </a:gs>
                  </a:gsLst>
                  <a:lin ang="5400000" scaled="0"/>
                </a:gradFill>
              </a:rPr>
              <a:t>Q&amp;A</a:t>
            </a:r>
          </a:p>
        </p:txBody>
      </p:sp>
    </p:spTree>
    <p:extLst>
      <p:ext uri="{BB962C8B-B14F-4D97-AF65-F5344CB8AC3E}">
        <p14:creationId xmlns:p14="http://schemas.microsoft.com/office/powerpoint/2010/main" val="376954739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invGray">
          <a:xfrm>
            <a:off x="460050" y="3145091"/>
            <a:ext cx="3288041" cy="704345"/>
          </a:xfrm>
          <a:prstGeom prst="rect">
            <a:avLst/>
          </a:prstGeom>
        </p:spPr>
      </p:pic>
    </p:spTree>
    <p:extLst>
      <p:ext uri="{BB962C8B-B14F-4D97-AF65-F5344CB8AC3E}">
        <p14:creationId xmlns:p14="http://schemas.microsoft.com/office/powerpoint/2010/main" val="40721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talk to SharePoint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Co-existing with mock data</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Important patterns to follow</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8664359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462760"/>
          </a:xfrm>
        </p:spPr>
        <p:txBody>
          <a:bodyPr/>
          <a:lstStyle/>
          <a:p>
            <a:r>
              <a:rPr lang="en-US" dirty="0"/>
              <a:t>Create a data model for the data</a:t>
            </a:r>
          </a:p>
          <a:p>
            <a:pPr lvl="1"/>
            <a:r>
              <a:rPr lang="en-US" dirty="0"/>
              <a:t>Reuse the same data model created for mock data</a:t>
            </a:r>
          </a:p>
          <a:p>
            <a:endParaRPr lang="en-US" dirty="0"/>
          </a:p>
          <a:p>
            <a:endParaRPr lang="en-US" dirty="0"/>
          </a:p>
          <a:p>
            <a:endParaRPr lang="en-US" dirty="0"/>
          </a:p>
          <a:p>
            <a:endParaRPr lang="en-US" dirty="0"/>
          </a:p>
          <a:p>
            <a:endParaRPr lang="en-US" dirty="0"/>
          </a:p>
        </p:txBody>
      </p:sp>
      <p:sp>
        <p:nvSpPr>
          <p:cNvPr id="3" name="Title 2"/>
          <p:cNvSpPr>
            <a:spLocks noGrp="1"/>
          </p:cNvSpPr>
          <p:nvPr>
            <p:ph type="title"/>
          </p:nvPr>
        </p:nvSpPr>
        <p:spPr/>
        <p:txBody>
          <a:bodyPr/>
          <a:lstStyle/>
          <a:p>
            <a:r>
              <a:rPr lang="en-US" dirty="0"/>
              <a:t>How to talk to SharePoint</a:t>
            </a:r>
          </a:p>
        </p:txBody>
      </p:sp>
      <p:pic>
        <p:nvPicPr>
          <p:cNvPr id="4" name="Picture 3"/>
          <p:cNvPicPr>
            <a:picLocks noChangeAspect="1"/>
          </p:cNvPicPr>
          <p:nvPr/>
        </p:nvPicPr>
        <p:blipFill>
          <a:blip r:embed="rId2"/>
          <a:stretch>
            <a:fillRect/>
          </a:stretch>
        </p:blipFill>
        <p:spPr>
          <a:xfrm>
            <a:off x="745629" y="2507627"/>
            <a:ext cx="2870348" cy="2933851"/>
          </a:xfrm>
          <a:prstGeom prst="rect">
            <a:avLst/>
          </a:prstGeom>
        </p:spPr>
      </p:pic>
      <p:sp>
        <p:nvSpPr>
          <p:cNvPr id="5" name="TextBox 4"/>
          <p:cNvSpPr txBox="1"/>
          <p:nvPr/>
        </p:nvSpPr>
        <p:spPr>
          <a:xfrm>
            <a:off x="4086968" y="2526651"/>
            <a:ext cx="6873636" cy="1772793"/>
          </a:xfrm>
          <a:prstGeom prst="rect">
            <a:avLst/>
          </a:prstGeom>
          <a:noFill/>
        </p:spPr>
        <p:txBody>
          <a:bodyPr wrap="square" lIns="182880" tIns="146304" rIns="182880" bIns="146304" rtlCol="0">
            <a:spAutoFit/>
          </a:bodyPr>
          <a:lstStyle/>
          <a:p>
            <a:r>
              <a:rPr lang="en-US" sz="2400" dirty="0">
                <a:solidFill>
                  <a:srgbClr val="0000FF"/>
                </a:solidFill>
                <a:latin typeface="Consolas" panose="020B0609020204030204" pitchFamily="49" charset="0"/>
              </a:rPr>
              <a:t>export</a:t>
            </a:r>
            <a:r>
              <a:rPr lang="en-US" sz="2400" dirty="0">
                <a:solidFill>
                  <a:srgbClr val="000000"/>
                </a:solidFill>
                <a:latin typeface="Consolas" panose="020B0609020204030204" pitchFamily="49" charset="0"/>
              </a:rPr>
              <a:t> </a:t>
            </a:r>
            <a:r>
              <a:rPr lang="en-US" sz="2400" dirty="0">
                <a:solidFill>
                  <a:srgbClr val="0000FF"/>
                </a:solidFill>
                <a:latin typeface="Consolas" panose="020B0609020204030204" pitchFamily="49" charset="0"/>
              </a:rPr>
              <a:t>interface</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ISPList</a:t>
            </a:r>
            <a:r>
              <a:rPr lang="en-US" sz="2400" dirty="0">
                <a:solidFill>
                  <a:srgbClr val="000000"/>
                </a:solidFill>
                <a:latin typeface="Consolas" panose="020B0609020204030204" pitchFamily="49" charset="0"/>
              </a:rPr>
              <a:t> {</a:t>
            </a:r>
          </a:p>
          <a:p>
            <a:r>
              <a:rPr lang="en-US" sz="2400" dirty="0">
                <a:solidFill>
                  <a:srgbClr val="000000"/>
                </a:solidFill>
                <a:latin typeface="Consolas" panose="020B0609020204030204" pitchFamily="49" charset="0"/>
              </a:rPr>
              <a:t>  Title: </a:t>
            </a:r>
            <a:r>
              <a:rPr lang="en-US" sz="2400" dirty="0">
                <a:solidFill>
                  <a:srgbClr val="0000FF"/>
                </a:solidFill>
                <a:latin typeface="Consolas" panose="020B0609020204030204" pitchFamily="49" charset="0"/>
              </a:rPr>
              <a:t>string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Id: </a:t>
            </a:r>
            <a:r>
              <a:rPr lang="en-US" sz="2400" dirty="0">
                <a:solidFill>
                  <a:srgbClr val="0000FF"/>
                </a:solidFill>
                <a:latin typeface="Consolas" panose="020B0609020204030204" pitchFamily="49" charset="0"/>
              </a:rPr>
              <a:t>string</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5653574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74131" y="1212850"/>
            <a:ext cx="11687707" cy="3213187"/>
          </a:xfrm>
        </p:spPr>
        <p:txBody>
          <a:bodyPr/>
          <a:lstStyle/>
          <a:p>
            <a:r>
              <a:rPr lang="en-US" sz="2800" dirty="0"/>
              <a:t>Import the data model into the web part class</a:t>
            </a:r>
          </a:p>
          <a:p>
            <a:r>
              <a:rPr lang="en-US" sz="2800" dirty="0"/>
              <a:t>Create a method to return the mock data</a:t>
            </a:r>
          </a:p>
          <a:p>
            <a:r>
              <a:rPr lang="en-US" sz="2800" dirty="0"/>
              <a:t>Use the SharePoint context </a:t>
            </a:r>
            <a:r>
              <a:rPr lang="en-US" sz="2800" dirty="0" err="1"/>
              <a:t>SPHttpClient</a:t>
            </a:r>
            <a:r>
              <a:rPr lang="en-US" sz="2800" dirty="0"/>
              <a:t> to call SharePoint REST APIs</a:t>
            </a:r>
          </a:p>
          <a:p>
            <a:pPr lvl="1"/>
            <a:endParaRPr lang="en-US" dirty="0"/>
          </a:p>
          <a:p>
            <a:endParaRPr lang="en-US" dirty="0"/>
          </a:p>
          <a:p>
            <a:endParaRPr lang="en-US" dirty="0"/>
          </a:p>
        </p:txBody>
      </p:sp>
      <p:sp>
        <p:nvSpPr>
          <p:cNvPr id="3" name="Title 2"/>
          <p:cNvSpPr>
            <a:spLocks noGrp="1"/>
          </p:cNvSpPr>
          <p:nvPr>
            <p:ph type="title"/>
          </p:nvPr>
        </p:nvSpPr>
        <p:spPr/>
        <p:txBody>
          <a:bodyPr/>
          <a:lstStyle/>
          <a:p>
            <a:r>
              <a:rPr lang="en-US" dirty="0"/>
              <a:t>How to talk to SharePoint</a:t>
            </a:r>
          </a:p>
        </p:txBody>
      </p:sp>
      <p:sp>
        <p:nvSpPr>
          <p:cNvPr id="5" name="TextBox 4"/>
          <p:cNvSpPr txBox="1"/>
          <p:nvPr/>
        </p:nvSpPr>
        <p:spPr>
          <a:xfrm>
            <a:off x="1169411" y="2819443"/>
            <a:ext cx="10521433" cy="3896451"/>
          </a:xfrm>
          <a:prstGeom prst="rect">
            <a:avLst/>
          </a:prstGeom>
          <a:noFill/>
        </p:spPr>
        <p:txBody>
          <a:bodyPr wrap="square" lIns="182880" tIns="146304" rIns="182880" bIns="146304" rtlCol="0">
            <a:spAutoFit/>
          </a:bodyPr>
          <a:lstStyle/>
          <a:p>
            <a:r>
              <a:rPr lang="en-US" dirty="0">
                <a:solidFill>
                  <a:srgbClr val="0000FF"/>
                </a:solidFill>
                <a:latin typeface="Consolas" panose="020B0609020204030204" pitchFamily="49" charset="0"/>
              </a:rPr>
              <a:t>import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ISPList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from</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ISPList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private</a:t>
            </a:r>
            <a:r>
              <a:rPr lang="en-US" dirty="0">
                <a:solidFill>
                  <a:srgbClr val="000000"/>
                </a:solidFill>
                <a:latin typeface="Consolas" panose="020B0609020204030204" pitchFamily="49" charset="0"/>
              </a:rPr>
              <a:t> _</a:t>
            </a:r>
            <a:r>
              <a:rPr lang="en-US" dirty="0" err="1">
                <a:solidFill>
                  <a:srgbClr val="000000"/>
                </a:solidFill>
                <a:latin typeface="Consolas" panose="020B0609020204030204" pitchFamily="49" charset="0"/>
              </a:rPr>
              <a:t>getSharePointListData</a:t>
            </a:r>
            <a:r>
              <a:rPr lang="en-US" dirty="0">
                <a:solidFill>
                  <a:srgbClr val="000000"/>
                </a:solidFill>
                <a:latin typeface="Consolas" panose="020B0609020204030204" pitchFamily="49" charset="0"/>
              </a:rPr>
              <a:t>(): Promise&lt;</a:t>
            </a:r>
            <a:r>
              <a:rPr lang="en-US" dirty="0" err="1">
                <a:solidFill>
                  <a:srgbClr val="000000"/>
                </a:solidFill>
                <a:latin typeface="Consolas" panose="020B0609020204030204" pitchFamily="49" charset="0"/>
              </a:rPr>
              <a:t>ISPList</a:t>
            </a:r>
            <a:r>
              <a:rPr lang="en-US" dirty="0">
                <a:solidFill>
                  <a:srgbClr val="000000"/>
                </a:solidFill>
                <a:latin typeface="Consolas" panose="020B0609020204030204" pitchFamily="49" charset="0"/>
              </a:rPr>
              <a:t>[]&gt;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FF"/>
                </a:solidFill>
                <a:latin typeface="Consolas" panose="020B0609020204030204" pitchFamily="49" charset="0"/>
              </a:rPr>
              <a:t>this</a:t>
            </a:r>
            <a:r>
              <a:rPr lang="en-US" dirty="0" err="1">
                <a:solidFill>
                  <a:srgbClr val="000000"/>
                </a:solidFill>
                <a:latin typeface="Consolas" panose="020B0609020204030204" pitchFamily="49" charset="0"/>
              </a:rPr>
              <a:t>.context</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spHttpClient.get</a:t>
            </a:r>
            <a:r>
              <a:rPr lang="en-US" dirty="0">
                <a:solidFill>
                  <a:srgbClr val="000000"/>
                </a:solidFill>
                <a:latin typeface="Consolas" panose="020B0609020204030204" pitchFamily="49" charset="0"/>
              </a:rPr>
              <a:t>(</a:t>
            </a:r>
            <a:r>
              <a:rPr lang="en-US" dirty="0" err="1">
                <a:solidFill>
                  <a:srgbClr val="0000FF"/>
                </a:solidFill>
                <a:latin typeface="Consolas" panose="020B0609020204030204" pitchFamily="49" charset="0"/>
              </a:rPr>
              <a:t>this</a:t>
            </a:r>
            <a:r>
              <a:rPr lang="en-US" dirty="0" err="1">
                <a:solidFill>
                  <a:srgbClr val="000000"/>
                </a:solidFill>
                <a:latin typeface="Consolas" panose="020B0609020204030204" pitchFamily="49" charset="0"/>
              </a:rPr>
              <a:t>.context.pageContext.web.absoluteUrl</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`/_</a:t>
            </a:r>
            <a:r>
              <a:rPr lang="en-US" dirty="0" err="1">
                <a:solidFill>
                  <a:srgbClr val="A31515"/>
                </a:solidFill>
                <a:latin typeface="Consolas" panose="020B0609020204030204" pitchFamily="49" charset="0"/>
              </a:rPr>
              <a:t>api</a:t>
            </a:r>
            <a:r>
              <a:rPr lang="en-US" dirty="0">
                <a:solidFill>
                  <a:srgbClr val="A31515"/>
                </a:solidFill>
                <a:latin typeface="Consolas" panose="020B0609020204030204" pitchFamily="49" charset="0"/>
              </a:rPr>
              <a:t>/web/lists?$filter=Hidden </a:t>
            </a:r>
            <a:r>
              <a:rPr lang="en-US" dirty="0" err="1">
                <a:solidFill>
                  <a:srgbClr val="A31515"/>
                </a:solidFill>
                <a:latin typeface="Consolas" panose="020B0609020204030204" pitchFamily="49" charset="0"/>
              </a:rPr>
              <a:t>eq</a:t>
            </a:r>
            <a:r>
              <a:rPr lang="en-US" dirty="0">
                <a:solidFill>
                  <a:srgbClr val="A31515"/>
                </a:solidFill>
                <a:latin typeface="Consolas" panose="020B0609020204030204" pitchFamily="49" charset="0"/>
              </a:rPr>
              <a:t> </a:t>
            </a:r>
            <a:r>
              <a:rPr lang="en-US">
                <a:solidFill>
                  <a:srgbClr val="A31515"/>
                </a:solidFill>
                <a:latin typeface="Consolas" panose="020B0609020204030204" pitchFamily="49" charset="0"/>
              </a:rPr>
              <a:t>false`</a:t>
            </a:r>
            <a:r>
              <a:rPr lang="en-US">
                <a:solidFill>
                  <a:schemeClr val="bg2">
                    <a:lumMod val="10000"/>
                  </a:schemeClr>
                </a:solidFill>
                <a:latin typeface="Consolas" panose="020B0609020204030204" pitchFamily="49" charset="0"/>
              </a:rPr>
              <a:t>, </a:t>
            </a:r>
            <a:r>
              <a:rPr lang="en-US">
                <a:solidFill>
                  <a:srgbClr val="000000"/>
                </a:solidFill>
                <a:latin typeface="Consolas" panose="020B0609020204030204" pitchFamily="49" charset="0"/>
              </a:rPr>
              <a:t>SPHttpClient</a:t>
            </a:r>
            <a:r>
              <a:rPr lang="en-US" dirty="0">
                <a:solidFill>
                  <a:srgbClr val="000000"/>
                </a:solidFill>
                <a:latin typeface="Consolas" panose="020B0609020204030204" pitchFamily="49" charset="0"/>
              </a:rPr>
              <a:t>.configurations.v1)</a:t>
            </a:r>
          </a:p>
          <a:p>
            <a:r>
              <a:rPr lang="en-US" dirty="0">
                <a:solidFill>
                  <a:srgbClr val="000000"/>
                </a:solidFill>
                <a:latin typeface="Consolas" panose="020B0609020204030204" pitchFamily="49" charset="0"/>
              </a:rPr>
              <a:t>      .then(response =&gt;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response.json</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.then(</a:t>
            </a:r>
            <a:r>
              <a:rPr lang="en-US" dirty="0" err="1">
                <a:solidFill>
                  <a:srgbClr val="000000"/>
                </a:solidFill>
                <a:latin typeface="Consolas" panose="020B0609020204030204" pitchFamily="49" charset="0"/>
              </a:rPr>
              <a:t>json</a:t>
            </a:r>
            <a:r>
              <a:rPr lang="en-US" dirty="0">
                <a:solidFill>
                  <a:srgbClr val="000000"/>
                </a:solidFill>
                <a:latin typeface="Consolas" panose="020B0609020204030204" pitchFamily="49" charset="0"/>
              </a:rPr>
              <a:t> =&gt;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json.value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as</a:t>
            </a:r>
            <a:r>
              <a:rPr lang="en-US" dirty="0">
                <a:solidFill>
                  <a:srgbClr val="000000"/>
                </a:solidFill>
                <a:latin typeface="Consolas" panose="020B0609020204030204" pitchFamily="49" charset="0"/>
              </a:rPr>
              <a:t> Promise&lt;</a:t>
            </a:r>
            <a:r>
              <a:rPr lang="en-US" dirty="0" err="1">
                <a:solidFill>
                  <a:srgbClr val="000000"/>
                </a:solidFill>
                <a:latin typeface="Consolas" panose="020B0609020204030204" pitchFamily="49" charset="0"/>
              </a:rPr>
              <a:t>ISPList</a:t>
            </a:r>
            <a:r>
              <a:rPr lang="en-US" dirty="0">
                <a:solidFill>
                  <a:srgbClr val="000000"/>
                </a:solidFill>
                <a:latin typeface="Consolas" panose="020B0609020204030204" pitchFamily="49" charset="0"/>
              </a:rPr>
              <a:t>[]&gt;;</a:t>
            </a:r>
          </a:p>
          <a:p>
            <a:r>
              <a:rPr lang="en-US" dirty="0">
                <a:solidFill>
                  <a:srgbClr val="000000"/>
                </a:solidFill>
                <a:latin typeface="Consolas" panose="020B0609020204030204" pitchFamily="49" charset="0"/>
              </a:rPr>
              <a:t>}</a:t>
            </a:r>
            <a:endParaRPr lang="en-US"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230437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2671501"/>
          </a:xfrm>
        </p:spPr>
        <p:txBody>
          <a:bodyPr/>
          <a:lstStyle/>
          <a:p>
            <a:r>
              <a:rPr lang="en-US" sz="2400" dirty="0"/>
              <a:t>Check the </a:t>
            </a:r>
            <a:r>
              <a:rPr lang="en-US" sz="2400" dirty="0" err="1"/>
              <a:t>EnvironmentType</a:t>
            </a:r>
            <a:r>
              <a:rPr lang="en-US" sz="2400" dirty="0"/>
              <a:t> to determine if the web part is running in the local environment</a:t>
            </a:r>
          </a:p>
          <a:p>
            <a:r>
              <a:rPr lang="en-US" sz="2400" dirty="0"/>
              <a:t>Invoke the method to return the mock data when running in the local environment</a:t>
            </a:r>
          </a:p>
          <a:p>
            <a:r>
              <a:rPr lang="en-US" sz="2400" dirty="0"/>
              <a:t>Invoke the method to call the SharePoint REST API when not running in the local environment</a:t>
            </a:r>
          </a:p>
          <a:p>
            <a:endParaRPr lang="en-US" dirty="0"/>
          </a:p>
        </p:txBody>
      </p:sp>
      <p:sp>
        <p:nvSpPr>
          <p:cNvPr id="3" name="Title 2"/>
          <p:cNvSpPr>
            <a:spLocks noGrp="1"/>
          </p:cNvSpPr>
          <p:nvPr>
            <p:ph type="title"/>
          </p:nvPr>
        </p:nvSpPr>
        <p:spPr/>
        <p:txBody>
          <a:bodyPr/>
          <a:lstStyle/>
          <a:p>
            <a:r>
              <a:rPr lang="en-US" dirty="0"/>
              <a:t>How to co-exist with mock data</a:t>
            </a:r>
          </a:p>
        </p:txBody>
      </p:sp>
      <p:sp>
        <p:nvSpPr>
          <p:cNvPr id="4" name="Rectangle 3"/>
          <p:cNvSpPr/>
          <p:nvPr/>
        </p:nvSpPr>
        <p:spPr>
          <a:xfrm>
            <a:off x="1573722" y="3497262"/>
            <a:ext cx="9289032" cy="2554545"/>
          </a:xfrm>
          <a:prstGeom prst="rect">
            <a:avLst/>
          </a:prstGeom>
        </p:spPr>
        <p:txBody>
          <a:bodyPr wrap="square">
            <a:spAutoFit/>
          </a:bodyPr>
          <a:lstStyle/>
          <a:p>
            <a:r>
              <a:rPr lang="en-US" sz="2000" dirty="0">
                <a:solidFill>
                  <a:srgbClr val="0000FF"/>
                </a:solidFill>
                <a:latin typeface="Consolas" panose="020B0609020204030204" pitchFamily="49" charset="0"/>
              </a:rPr>
              <a:t>private</a:t>
            </a:r>
            <a:r>
              <a:rPr lang="en-US" sz="2000" dirty="0">
                <a:solidFill>
                  <a:srgbClr val="000000"/>
                </a:solidFill>
                <a:latin typeface="Consolas" panose="020B0609020204030204" pitchFamily="49" charset="0"/>
              </a:rPr>
              <a:t> _</a:t>
            </a:r>
            <a:r>
              <a:rPr lang="en-US" sz="2000" dirty="0" err="1">
                <a:solidFill>
                  <a:srgbClr val="000000"/>
                </a:solidFill>
                <a:latin typeface="Consolas" panose="020B0609020204030204" pitchFamily="49" charset="0"/>
              </a:rPr>
              <a:t>getListData</a:t>
            </a:r>
            <a:r>
              <a:rPr lang="en-US" sz="2000" dirty="0">
                <a:solidFill>
                  <a:srgbClr val="000000"/>
                </a:solidFill>
                <a:latin typeface="Consolas" panose="020B0609020204030204" pitchFamily="49" charset="0"/>
              </a:rPr>
              <a:t>(): Promise&lt;</a:t>
            </a:r>
            <a:r>
              <a:rPr lang="en-US" sz="2000" dirty="0" err="1">
                <a:solidFill>
                  <a:srgbClr val="000000"/>
                </a:solidFill>
                <a:latin typeface="Consolas" panose="020B0609020204030204" pitchFamily="49" charset="0"/>
              </a:rPr>
              <a:t>ISPList</a:t>
            </a:r>
            <a:r>
              <a:rPr lang="en-US" sz="2000" dirty="0">
                <a:solidFill>
                  <a:srgbClr val="000000"/>
                </a:solidFill>
                <a:latin typeface="Consolas" panose="020B0609020204030204" pitchFamily="49" charset="0"/>
              </a:rPr>
              <a:t>[]&gt; {</a:t>
            </a:r>
          </a:p>
          <a:p>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if</a:t>
            </a:r>
            <a:r>
              <a:rPr lang="en-US" sz="2000" dirty="0">
                <a:solidFill>
                  <a:srgbClr val="000000"/>
                </a:solidFill>
                <a:latin typeface="Consolas" panose="020B0609020204030204" pitchFamily="49" charset="0"/>
              </a:rPr>
              <a:t>(</a:t>
            </a:r>
            <a:r>
              <a:rPr lang="en-US" sz="2000" dirty="0" err="1">
                <a:solidFill>
                  <a:srgbClr val="000000"/>
                </a:solidFill>
                <a:latin typeface="Consolas" panose="020B0609020204030204" pitchFamily="49" charset="0"/>
              </a:rPr>
              <a:t>Environment.type</a:t>
            </a:r>
            <a:r>
              <a:rPr lang="en-US" sz="2000">
                <a:solidFill>
                  <a:srgbClr val="000000"/>
                </a:solidFill>
                <a:latin typeface="Consolas" panose="020B0609020204030204" pitchFamily="49" charset="0"/>
              </a:rPr>
              <a:t> === </a:t>
            </a:r>
            <a:r>
              <a:rPr lang="en-US" sz="2000" dirty="0" err="1">
                <a:solidFill>
                  <a:srgbClr val="000000"/>
                </a:solidFill>
                <a:latin typeface="Consolas" panose="020B0609020204030204" pitchFamily="49" charset="0"/>
              </a:rPr>
              <a:t>EnvironmentType.Local</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this</a:t>
            </a:r>
            <a:r>
              <a:rPr lang="en-US" sz="2000" dirty="0">
                <a:solidFill>
                  <a:srgbClr val="000000"/>
                </a:solidFill>
                <a:latin typeface="Consolas" panose="020B0609020204030204" pitchFamily="49" charset="0"/>
              </a:rPr>
              <a:t>._</a:t>
            </a:r>
            <a:r>
              <a:rPr lang="en-US" sz="2000" dirty="0" err="1">
                <a:solidFill>
                  <a:srgbClr val="000000"/>
                </a:solidFill>
                <a:latin typeface="Consolas" panose="020B0609020204030204" pitchFamily="49" charset="0"/>
              </a:rPr>
              <a:t>getMockListData</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else</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this</a:t>
            </a:r>
            <a:r>
              <a:rPr lang="en-US" sz="2000" dirty="0">
                <a:solidFill>
                  <a:srgbClr val="000000"/>
                </a:solidFill>
                <a:latin typeface="Consolas" panose="020B0609020204030204" pitchFamily="49" charset="0"/>
              </a:rPr>
              <a:t>._</a:t>
            </a:r>
            <a:r>
              <a:rPr lang="en-US" sz="2000" dirty="0" err="1">
                <a:solidFill>
                  <a:srgbClr val="000000"/>
                </a:solidFill>
                <a:latin typeface="Consolas" panose="020B0609020204030204" pitchFamily="49" charset="0"/>
              </a:rPr>
              <a:t>getSharePointListData</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a:t>
            </a:r>
            <a:endParaRPr lang="en-US" sz="2000" dirty="0"/>
          </a:p>
        </p:txBody>
      </p:sp>
    </p:spTree>
    <p:extLst>
      <p:ext uri="{BB962C8B-B14F-4D97-AF65-F5344CB8AC3E}">
        <p14:creationId xmlns:p14="http://schemas.microsoft.com/office/powerpoint/2010/main" val="171550066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Important patterns to follow</a:t>
            </a:r>
            <a:endParaRPr lang="fi-FI" dirty="0"/>
          </a:p>
        </p:txBody>
      </p:sp>
      <p:grpSp>
        <p:nvGrpSpPr>
          <p:cNvPr id="4" name="Group 3"/>
          <p:cNvGrpSpPr/>
          <p:nvPr/>
        </p:nvGrpSpPr>
        <p:grpSpPr>
          <a:xfrm>
            <a:off x="817342" y="3425254"/>
            <a:ext cx="3384375" cy="2756316"/>
            <a:chOff x="6017576" y="1174439"/>
            <a:chExt cx="5486400" cy="2757425"/>
          </a:xfrm>
        </p:grpSpPr>
        <p:sp>
          <p:nvSpPr>
            <p:cNvPr id="5" name="Rectangle 5"/>
            <p:cNvSpPr/>
            <p:nvPr/>
          </p:nvSpPr>
          <p:spPr bwMode="auto">
            <a:xfrm>
              <a:off x="6017576" y="1174439"/>
              <a:ext cx="5486400" cy="275742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360000" tIns="108000" rIns="108000" bIns="34280" rtlCol="0" anchor="t" anchorCtr="0"/>
            <a:lstStyle/>
            <a:p>
              <a:pPr defTabSz="932037"/>
              <a:r>
                <a:rPr lang="en-US" sz="2800" dirty="0">
                  <a:gradFill>
                    <a:gsLst>
                      <a:gs pos="0">
                        <a:srgbClr val="FFFFFF"/>
                      </a:gs>
                      <a:gs pos="100000">
                        <a:srgbClr val="FFFFFF"/>
                      </a:gs>
                    </a:gsLst>
                    <a:lin ang="5400000" scaled="0"/>
                  </a:gradFill>
                  <a:ea typeface="Segoe UI" pitchFamily="34" charset="0"/>
                  <a:cs typeface="Segoe UI" pitchFamily="34" charset="0"/>
                </a:rPr>
                <a:t>React</a:t>
              </a:r>
            </a:p>
            <a:p>
              <a:pPr marL="285750" indent="-285750">
                <a:buFont typeface="Wingdings" panose="05000000000000000000" pitchFamily="2" charset="2"/>
                <a:buChar char="Ø"/>
              </a:pPr>
              <a:r>
                <a:rPr lang="en-US" sz="1400" dirty="0"/>
                <a:t>Use Office UI Fabric React components</a:t>
              </a:r>
            </a:p>
            <a:p>
              <a:pPr marL="285750" indent="-285750">
                <a:buFont typeface="Wingdings" panose="05000000000000000000" pitchFamily="2" charset="2"/>
                <a:buChar char="Ø"/>
              </a:pPr>
              <a:r>
                <a:rPr lang="en-US" sz="1400" dirty="0"/>
                <a:t>Use state to keep track of Web Part status and data</a:t>
              </a:r>
            </a:p>
            <a:p>
              <a:pPr marL="285750" indent="-285750">
                <a:buFont typeface="Wingdings" panose="05000000000000000000" pitchFamily="2" charset="2"/>
                <a:buChar char="Ø"/>
              </a:pPr>
              <a:r>
                <a:rPr lang="en-US" sz="1400" dirty="0"/>
                <a:t>Use the web part's </a:t>
              </a:r>
              <a:r>
                <a:rPr lang="en-US" sz="1400" dirty="0" err="1"/>
                <a:t>HttpClient</a:t>
              </a:r>
              <a:r>
                <a:rPr lang="en-US" sz="1400" dirty="0"/>
                <a:t> in a React component</a:t>
              </a:r>
            </a:p>
            <a:p>
              <a:pP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6"/>
            <p:cNvSpPr/>
            <p:nvPr/>
          </p:nvSpPr>
          <p:spPr bwMode="auto">
            <a:xfrm>
              <a:off x="6017576" y="1174439"/>
              <a:ext cx="350194" cy="2757425"/>
            </a:xfrm>
            <a:prstGeom prst="rect">
              <a:avLst/>
            </a:prstGeom>
            <a:solidFill>
              <a:schemeClr val="accent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0" name="Group 9"/>
          <p:cNvGrpSpPr/>
          <p:nvPr/>
        </p:nvGrpSpPr>
        <p:grpSpPr>
          <a:xfrm>
            <a:off x="4490044" y="3425254"/>
            <a:ext cx="3384375" cy="2756316"/>
            <a:chOff x="6017576" y="1174439"/>
            <a:chExt cx="5486400" cy="2757425"/>
          </a:xfrm>
        </p:grpSpPr>
        <p:sp>
          <p:nvSpPr>
            <p:cNvPr id="11" name="Rectangle 5"/>
            <p:cNvSpPr/>
            <p:nvPr/>
          </p:nvSpPr>
          <p:spPr bwMode="auto">
            <a:xfrm>
              <a:off x="6017576" y="1174439"/>
              <a:ext cx="5486400" cy="275742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360000" tIns="108000" rIns="108000" bIns="34280" rtlCol="0" anchor="t" anchorCtr="0"/>
            <a:lstStyle/>
            <a:p>
              <a:pPr defTabSz="932037"/>
              <a:r>
                <a:rPr lang="en-US" sz="2800" dirty="0">
                  <a:gradFill>
                    <a:gsLst>
                      <a:gs pos="0">
                        <a:srgbClr val="FFFFFF"/>
                      </a:gs>
                      <a:gs pos="100000">
                        <a:srgbClr val="FFFFFF"/>
                      </a:gs>
                    </a:gsLst>
                    <a:lin ang="5400000" scaled="0"/>
                  </a:gradFill>
                  <a:ea typeface="Segoe UI" pitchFamily="34" charset="0"/>
                  <a:cs typeface="Segoe UI" pitchFamily="34" charset="0"/>
                </a:rPr>
                <a:t>Angular</a:t>
              </a:r>
              <a:endParaRPr lang="en-US" sz="800" dirty="0">
                <a:gradFill>
                  <a:gsLst>
                    <a:gs pos="0">
                      <a:srgbClr val="FFFFFF"/>
                    </a:gs>
                    <a:gs pos="100000">
                      <a:srgbClr val="FFFFFF"/>
                    </a:gs>
                  </a:gsLst>
                  <a:lin ang="5400000" scaled="0"/>
                </a:gradFill>
                <a:ea typeface="Segoe UI" pitchFamily="34" charset="0"/>
                <a:cs typeface="Segoe UI" pitchFamily="34" charset="0"/>
              </a:endParaRPr>
            </a:p>
            <a:p>
              <a:pPr marL="285750" indent="-285750">
                <a:buFont typeface="Wingdings" panose="05000000000000000000" pitchFamily="2" charset="2"/>
                <a:buChar char="Ø"/>
              </a:pPr>
              <a:r>
                <a:rPr lang="en-US" sz="1400" dirty="0"/>
                <a:t>Load Angular and </a:t>
              </a:r>
              <a:r>
                <a:rPr lang="en-US" sz="1400" dirty="0" err="1"/>
                <a:t>ngOfficeUIFabric</a:t>
              </a:r>
              <a:r>
                <a:rPr lang="en-US" sz="1400" dirty="0"/>
                <a:t> from CDN</a:t>
              </a:r>
            </a:p>
            <a:p>
              <a:pPr marL="285750" indent="-285750">
                <a:buFont typeface="Wingdings" panose="05000000000000000000" pitchFamily="2" charset="2"/>
                <a:buChar char="Ø"/>
              </a:pPr>
              <a:r>
                <a:rPr lang="en-US" sz="1400" dirty="0"/>
                <a:t>Use conditional rendering for one-time web part setup</a:t>
              </a:r>
            </a:p>
            <a:p>
              <a:pPr marL="285750" indent="-285750">
                <a:buFont typeface="Wingdings" panose="05000000000000000000" pitchFamily="2" charset="2"/>
                <a:buChar char="Ø"/>
              </a:pPr>
              <a:r>
                <a:rPr lang="en-US" sz="1400" dirty="0"/>
                <a:t>Pass </a:t>
              </a:r>
              <a:r>
                <a:rPr lang="en-US" sz="1400"/>
                <a:t>web </a:t>
              </a:r>
              <a:r>
                <a:rPr lang="en-US" sz="1400" dirty="0"/>
                <a:t>p</a:t>
              </a:r>
              <a:r>
                <a:rPr lang="en-US" sz="1400"/>
                <a:t>art </a:t>
              </a:r>
              <a:r>
                <a:rPr lang="en-US" sz="1400" dirty="0"/>
                <a:t>configuration to Angular and react to configuration changes in the Angular application</a:t>
              </a:r>
            </a:p>
            <a:p>
              <a:pP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6"/>
            <p:cNvSpPr/>
            <p:nvPr/>
          </p:nvSpPr>
          <p:spPr bwMode="auto">
            <a:xfrm>
              <a:off x="6017576" y="1174439"/>
              <a:ext cx="350194" cy="2757425"/>
            </a:xfrm>
            <a:prstGeom prst="rect">
              <a:avLst/>
            </a:prstGeom>
            <a:solidFill>
              <a:schemeClr val="accent3">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8165090" y="3429658"/>
            <a:ext cx="3384375" cy="2756316"/>
            <a:chOff x="6017576" y="1174439"/>
            <a:chExt cx="5486400" cy="2757425"/>
          </a:xfrm>
        </p:grpSpPr>
        <p:sp>
          <p:nvSpPr>
            <p:cNvPr id="14" name="Rectangle 5"/>
            <p:cNvSpPr/>
            <p:nvPr/>
          </p:nvSpPr>
          <p:spPr bwMode="auto">
            <a:xfrm>
              <a:off x="6017576" y="1174439"/>
              <a:ext cx="5486400" cy="275742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360000" tIns="108000" rIns="108000" bIns="34280" rtlCol="0" anchor="t" anchorCtr="0"/>
            <a:lstStyle/>
            <a:p>
              <a:pPr defTabSz="932037"/>
              <a:r>
                <a:rPr lang="en-US" sz="2800" dirty="0">
                  <a:gradFill>
                    <a:gsLst>
                      <a:gs pos="0">
                        <a:srgbClr val="FFFFFF"/>
                      </a:gs>
                      <a:gs pos="100000">
                        <a:srgbClr val="FFFFFF"/>
                      </a:gs>
                    </a:gsLst>
                    <a:lin ang="5400000" scaled="0"/>
                  </a:gradFill>
                  <a:ea typeface="Segoe UI" pitchFamily="34" charset="0"/>
                  <a:cs typeface="Segoe UI" pitchFamily="34" charset="0"/>
                </a:rPr>
                <a:t>SP PnP JS Library</a:t>
              </a:r>
            </a:p>
            <a:p>
              <a:pPr marL="285750" indent="-285750">
                <a:buFont typeface="Wingdings" panose="05000000000000000000" pitchFamily="2" charset="2"/>
                <a:buChar char="Ø"/>
              </a:pPr>
              <a:r>
                <a:rPr lang="en-US" sz="1400" dirty="0"/>
                <a:t>Use the SP PnP JS library with SharePoint Framework Client-Side web parts</a:t>
              </a:r>
            </a:p>
            <a:p>
              <a:pPr marL="285750" indent="-285750">
                <a:buFont typeface="Wingdings" panose="05000000000000000000" pitchFamily="2" charset="2"/>
                <a:buChar char="Ø"/>
              </a:pPr>
              <a:r>
                <a:rPr lang="en-US" sz="1400" dirty="0"/>
                <a:t>Configure global request headers and override them for specific requests, as needed</a:t>
              </a:r>
            </a:p>
            <a:p>
              <a:pPr marL="285750" indent="-285750">
                <a:buFont typeface="Wingdings" panose="05000000000000000000" pitchFamily="2" charset="2"/>
                <a:buChar char="Ø"/>
              </a:pPr>
              <a:r>
                <a:rPr lang="en-US" sz="1400" dirty="0"/>
                <a:t>Sort and select the top n items from a list with the fluent API</a:t>
              </a:r>
            </a:p>
            <a:p>
              <a:pPr defTabSz="932037"/>
              <a:endParaRPr lang="en-US" sz="2800" dirty="0">
                <a:gradFill>
                  <a:gsLst>
                    <a:gs pos="0">
                      <a:srgbClr val="FFFFFF"/>
                    </a:gs>
                    <a:gs pos="100000">
                      <a:srgbClr val="FFFFFF"/>
                    </a:gs>
                  </a:gsLst>
                  <a:lin ang="5400000" scaled="0"/>
                </a:gradFill>
                <a:ea typeface="Segoe UI" pitchFamily="34" charset="0"/>
                <a:cs typeface="Segoe UI" pitchFamily="34" charset="0"/>
              </a:endParaRPr>
            </a:p>
            <a:p>
              <a:pP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6"/>
            <p:cNvSpPr/>
            <p:nvPr/>
          </p:nvSpPr>
          <p:spPr bwMode="auto">
            <a:xfrm>
              <a:off x="6017576" y="1174439"/>
              <a:ext cx="350194" cy="2757425"/>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6" name="Group 15"/>
          <p:cNvGrpSpPr/>
          <p:nvPr/>
        </p:nvGrpSpPr>
        <p:grpSpPr>
          <a:xfrm>
            <a:off x="817342" y="1184386"/>
            <a:ext cx="10732123" cy="2030673"/>
            <a:chOff x="6017576" y="1174439"/>
            <a:chExt cx="17397812" cy="2757425"/>
          </a:xfrm>
        </p:grpSpPr>
        <p:sp>
          <p:nvSpPr>
            <p:cNvPr id="17" name="Rectangle 5"/>
            <p:cNvSpPr/>
            <p:nvPr/>
          </p:nvSpPr>
          <p:spPr bwMode="auto">
            <a:xfrm>
              <a:off x="6017576" y="1174439"/>
              <a:ext cx="17397812"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360000" tIns="0" rIns="34280" bIns="34280" rtlCol="0" anchor="ctr" anchorCtr="0"/>
            <a:lstStyle/>
            <a:p>
              <a:pPr marL="342900" indent="-342900" defTabSz="932037">
                <a:buFont typeface="Wingdings" panose="05000000000000000000" pitchFamily="2" charset="2"/>
                <a:buChar char="Ø"/>
              </a:pPr>
              <a:r>
                <a:rPr lang="en-US" sz="1900" dirty="0">
                  <a:gradFill>
                    <a:gsLst>
                      <a:gs pos="0">
                        <a:srgbClr val="FFFFFF"/>
                      </a:gs>
                      <a:gs pos="100000">
                        <a:srgbClr val="FFFFFF"/>
                      </a:gs>
                    </a:gsLst>
                    <a:lin ang="5400000" scaled="0"/>
                  </a:gradFill>
                  <a:ea typeface="Segoe UI" pitchFamily="34" charset="0"/>
                  <a:cs typeface="Segoe UI" pitchFamily="34" charset="0"/>
                </a:rPr>
                <a:t>Use </a:t>
              </a:r>
              <a:r>
                <a:rPr lang="en-US" sz="1900" dirty="0" err="1">
                  <a:gradFill>
                    <a:gsLst>
                      <a:gs pos="0">
                        <a:srgbClr val="FFFFFF"/>
                      </a:gs>
                      <a:gs pos="100000">
                        <a:srgbClr val="FFFFFF"/>
                      </a:gs>
                    </a:gsLst>
                    <a:lin ang="5400000" scaled="0"/>
                  </a:gradFill>
                  <a:ea typeface="Segoe UI" pitchFamily="34" charset="0"/>
                  <a:cs typeface="Segoe UI" pitchFamily="34" charset="0"/>
                </a:rPr>
                <a:t>ETags</a:t>
              </a:r>
              <a:r>
                <a:rPr lang="en-US" sz="1900" dirty="0">
                  <a:gradFill>
                    <a:gsLst>
                      <a:gs pos="0">
                        <a:srgbClr val="FFFFFF"/>
                      </a:gs>
                      <a:gs pos="100000">
                        <a:srgbClr val="FFFFFF"/>
                      </a:gs>
                    </a:gsLst>
                    <a:lin ang="5400000" scaled="0"/>
                  </a:gradFill>
                  <a:ea typeface="Segoe UI" pitchFamily="34" charset="0"/>
                  <a:cs typeface="Segoe UI" pitchFamily="34" charset="0"/>
                </a:rPr>
                <a:t> to ensure data integrity when updating and deleting items</a:t>
              </a:r>
            </a:p>
            <a:p>
              <a:pPr marL="342900" indent="-342900" defTabSz="932037">
                <a:buFont typeface="Wingdings" panose="05000000000000000000" pitchFamily="2" charset="2"/>
                <a:buChar char="Ø"/>
              </a:pPr>
              <a:r>
                <a:rPr lang="en-US" sz="1900" dirty="0">
                  <a:gradFill>
                    <a:gsLst>
                      <a:gs pos="0">
                        <a:srgbClr val="FFFFFF"/>
                      </a:gs>
                      <a:gs pos="100000">
                        <a:srgbClr val="FFFFFF"/>
                      </a:gs>
                    </a:gsLst>
                    <a:lin ang="5400000" scaled="0"/>
                  </a:gradFill>
                  <a:ea typeface="Segoe UI" pitchFamily="34" charset="0"/>
                  <a:cs typeface="Segoe UI" pitchFamily="34" charset="0"/>
                </a:rPr>
                <a:t>Chain promises when performing multiple asynchronous operations as part of one use case</a:t>
              </a:r>
            </a:p>
            <a:p>
              <a:pPr marL="342900" indent="-342900" defTabSz="932037">
                <a:buFont typeface="Wingdings" panose="05000000000000000000" pitchFamily="2" charset="2"/>
                <a:buChar char="Ø"/>
              </a:pPr>
              <a:r>
                <a:rPr lang="en-US" sz="1900" dirty="0">
                  <a:gradFill>
                    <a:gsLst>
                      <a:gs pos="0">
                        <a:srgbClr val="FFFFFF"/>
                      </a:gs>
                      <a:gs pos="100000">
                        <a:srgbClr val="FFFFFF"/>
                      </a:gs>
                    </a:gsLst>
                    <a:lin ang="5400000" scaled="0"/>
                  </a:gradFill>
                  <a:ea typeface="Segoe UI" pitchFamily="34" charset="0"/>
                  <a:cs typeface="Segoe UI" pitchFamily="34" charset="0"/>
                </a:rPr>
                <a:t>Break a chain of promises in case of an error and handling it gracefully</a:t>
              </a:r>
            </a:p>
            <a:p>
              <a:pPr marL="342900" indent="-342900" defTabSz="932037">
                <a:buFont typeface="Wingdings" panose="05000000000000000000" pitchFamily="2" charset="2"/>
                <a:buChar char="Ø"/>
              </a:pPr>
              <a:r>
                <a:rPr lang="en-US" sz="1900" dirty="0">
                  <a:gradFill>
                    <a:gsLst>
                      <a:gs pos="0">
                        <a:srgbClr val="FFFFFF"/>
                      </a:gs>
                      <a:gs pos="100000">
                        <a:srgbClr val="FFFFFF"/>
                      </a:gs>
                    </a:gsLst>
                    <a:lin ang="5400000" scaled="0"/>
                  </a:gradFill>
                  <a:ea typeface="Segoe UI" pitchFamily="34" charset="0"/>
                  <a:cs typeface="Segoe UI" pitchFamily="34" charset="0"/>
                </a:rPr>
                <a:t>Retrieve the List Item Entity Type to model items in REST requests</a:t>
              </a:r>
            </a:p>
            <a:p>
              <a:pPr marL="342900" indent="-342900" defTabSz="932037">
                <a:buFont typeface="Wingdings" panose="05000000000000000000" pitchFamily="2" charset="2"/>
                <a:buChar char="Ø"/>
              </a:pPr>
              <a:r>
                <a:rPr lang="en-US" sz="1900" dirty="0">
                  <a:gradFill>
                    <a:gsLst>
                      <a:gs pos="0">
                        <a:srgbClr val="FFFFFF"/>
                      </a:gs>
                      <a:gs pos="100000">
                        <a:srgbClr val="FFFFFF"/>
                      </a:gs>
                    </a:gsLst>
                    <a:lin ang="5400000" scaled="0"/>
                  </a:gradFill>
                  <a:ea typeface="Segoe UI" pitchFamily="34" charset="0"/>
                  <a:cs typeface="Segoe UI" pitchFamily="34" charset="0"/>
                </a:rPr>
                <a:t>Optimize REST responses for performance</a:t>
              </a:r>
            </a:p>
          </p:txBody>
        </p:sp>
        <p:sp>
          <p:nvSpPr>
            <p:cNvPr id="18" name="Rectangle 6"/>
            <p:cNvSpPr/>
            <p:nvPr/>
          </p:nvSpPr>
          <p:spPr bwMode="auto">
            <a:xfrm>
              <a:off x="6017576" y="1174439"/>
              <a:ext cx="350194"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ctr" anchorCtr="0"/>
            <a:lstStyle/>
            <a:p>
              <a:pP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2396083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1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50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100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1000"/>
                                        <p:tgtEl>
                                          <p:spTgt spid="13"/>
                                        </p:tgtEl>
                                      </p:cBhvr>
                                    </p:animEffect>
                                    <p:anim calcmode="lin" valueType="num">
                                      <p:cBhvr>
                                        <p:cTn id="24" dur="1000" fill="hold"/>
                                        <p:tgtEl>
                                          <p:spTgt spid="13"/>
                                        </p:tgtEl>
                                        <p:attrNameLst>
                                          <p:attrName>ppt_x</p:attrName>
                                        </p:attrNameLst>
                                      </p:cBhvr>
                                      <p:tavLst>
                                        <p:tav tm="0">
                                          <p:val>
                                            <p:strVal val="#ppt_x"/>
                                          </p:val>
                                        </p:tav>
                                        <p:tav tm="100000">
                                          <p:val>
                                            <p:strVal val="#ppt_x"/>
                                          </p:val>
                                        </p:tav>
                                      </p:tavLst>
                                    </p:anim>
                                    <p:anim calcmode="lin" valueType="num">
                                      <p:cBhvr>
                                        <p:cTn id="2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DEMO</a:t>
            </a:r>
            <a:endParaRPr lang="fi-FI" dirty="0"/>
          </a:p>
        </p:txBody>
      </p:sp>
      <p:sp>
        <p:nvSpPr>
          <p:cNvPr id="6" name="Text Placeholder 5"/>
          <p:cNvSpPr>
            <a:spLocks noGrp="1"/>
          </p:cNvSpPr>
          <p:nvPr>
            <p:ph type="body" sz="quarter" idx="12"/>
          </p:nvPr>
        </p:nvSpPr>
        <p:spPr/>
        <p:txBody>
          <a:bodyPr/>
          <a:lstStyle/>
          <a:p>
            <a:r>
              <a:rPr lang="en-US" dirty="0"/>
              <a:t>Using </a:t>
            </a:r>
            <a:r>
              <a:rPr lang="en-US" dirty="0" err="1"/>
              <a:t>HttpClient</a:t>
            </a:r>
            <a:r>
              <a:rPr lang="en-US" dirty="0"/>
              <a:t> to talk to SharePoint</a:t>
            </a:r>
            <a:endParaRPr lang="fi-FI" dirty="0"/>
          </a:p>
        </p:txBody>
      </p:sp>
    </p:spTree>
    <p:extLst>
      <p:ext uri="{BB962C8B-B14F-4D97-AF65-F5344CB8AC3E}">
        <p14:creationId xmlns:p14="http://schemas.microsoft.com/office/powerpoint/2010/main" val="30542972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pSp>
        <p:nvGrpSpPr>
          <p:cNvPr id="11" name="Group 10"/>
          <p:cNvGrpSpPr/>
          <p:nvPr/>
        </p:nvGrpSpPr>
        <p:grpSpPr>
          <a:xfrm>
            <a:off x="2401845" y="1841078"/>
            <a:ext cx="6697109" cy="729177"/>
            <a:chOff x="2401845" y="1841078"/>
            <a:chExt cx="6697109" cy="729177"/>
          </a:xfrm>
        </p:grpSpPr>
        <p:sp>
          <p:nvSpPr>
            <p:cNvPr id="25" name="Rectangle 24"/>
            <p:cNvSpPr/>
            <p:nvPr/>
          </p:nvSpPr>
          <p:spPr bwMode="auto">
            <a:xfrm>
              <a:off x="2689845" y="1841078"/>
              <a:ext cx="6409109" cy="729177"/>
            </a:xfrm>
            <a:prstGeom prst="rect">
              <a:avLst/>
            </a:prstGeom>
            <a:solidFill>
              <a:srgbClr val="0072C6"/>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How to talk to SharePoint</a:t>
              </a:r>
            </a:p>
          </p:txBody>
        </p:sp>
        <p:grpSp>
          <p:nvGrpSpPr>
            <p:cNvPr id="9" name="Group 8"/>
            <p:cNvGrpSpPr/>
            <p:nvPr/>
          </p:nvGrpSpPr>
          <p:grpSpPr>
            <a:xfrm>
              <a:off x="2401845" y="1917666"/>
              <a:ext cx="576000" cy="576000"/>
              <a:chOff x="8738517" y="2260867"/>
              <a:chExt cx="576000" cy="576000"/>
            </a:xfrm>
          </p:grpSpPr>
          <p:sp>
            <p:nvSpPr>
              <p:cNvPr id="3" name="Oval 2"/>
              <p:cNvSpPr/>
              <p:nvPr/>
            </p:nvSpPr>
            <p:spPr bwMode="auto">
              <a:xfrm>
                <a:off x="8738517" y="2260867"/>
                <a:ext cx="576000" cy="576000"/>
              </a:xfrm>
              <a:prstGeom prst="ellipse">
                <a:avLst/>
              </a:prstGeom>
              <a:solidFill>
                <a:schemeClr val="bg1"/>
              </a:solidFill>
              <a:ln w="38100">
                <a:solidFill>
                  <a:schemeClr val="tx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5" name="Straight Arrow Connector 4"/>
              <p:cNvCxnSpPr/>
              <p:nvPr/>
            </p:nvCxnSpPr>
            <p:spPr>
              <a:xfrm>
                <a:off x="8810517" y="2548867"/>
                <a:ext cx="432000" cy="0"/>
              </a:xfrm>
              <a:prstGeom prst="straightConnector1">
                <a:avLst/>
              </a:prstGeom>
              <a:ln w="50800">
                <a:solidFill>
                  <a:schemeClr val="tx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2" name="Group 11"/>
          <p:cNvGrpSpPr/>
          <p:nvPr/>
        </p:nvGrpSpPr>
        <p:grpSpPr>
          <a:xfrm>
            <a:off x="2401845" y="2650463"/>
            <a:ext cx="6697109" cy="729177"/>
            <a:chOff x="2401845" y="2650463"/>
            <a:chExt cx="6697109" cy="729177"/>
          </a:xfrm>
        </p:grpSpPr>
        <p:sp>
          <p:nvSpPr>
            <p:cNvPr id="26" name="Rectangle 25"/>
            <p:cNvSpPr/>
            <p:nvPr/>
          </p:nvSpPr>
          <p:spPr bwMode="auto">
            <a:xfrm>
              <a:off x="2689845" y="2650463"/>
              <a:ext cx="6409109" cy="729177"/>
            </a:xfrm>
            <a:prstGeom prst="rect">
              <a:avLst/>
            </a:prstGeom>
            <a:solidFill>
              <a:srgbClr val="DC3C00"/>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Co-existing with mock data</a:t>
              </a:r>
            </a:p>
          </p:txBody>
        </p:sp>
        <p:grpSp>
          <p:nvGrpSpPr>
            <p:cNvPr id="29" name="Group 28"/>
            <p:cNvGrpSpPr/>
            <p:nvPr/>
          </p:nvGrpSpPr>
          <p:grpSpPr>
            <a:xfrm>
              <a:off x="2401845" y="2718309"/>
              <a:ext cx="576000" cy="576000"/>
              <a:chOff x="8738517" y="2260867"/>
              <a:chExt cx="576000" cy="576000"/>
            </a:xfrm>
          </p:grpSpPr>
          <p:sp>
            <p:nvSpPr>
              <p:cNvPr id="30" name="Oval 29"/>
              <p:cNvSpPr/>
              <p:nvPr/>
            </p:nvSpPr>
            <p:spPr bwMode="auto">
              <a:xfrm>
                <a:off x="8738517" y="2260867"/>
                <a:ext cx="576000" cy="576000"/>
              </a:xfrm>
              <a:prstGeom prst="ellipse">
                <a:avLst/>
              </a:prstGeom>
              <a:solidFill>
                <a:schemeClr val="bg1"/>
              </a:solidFill>
              <a:ln w="38100">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3" name="Straight Arrow Connector 32"/>
              <p:cNvCxnSpPr/>
              <p:nvPr/>
            </p:nvCxnSpPr>
            <p:spPr>
              <a:xfrm>
                <a:off x="8810517" y="2548867"/>
                <a:ext cx="432000" cy="0"/>
              </a:xfrm>
              <a:prstGeom prst="straightConnector1">
                <a:avLst/>
              </a:prstGeom>
              <a:ln w="50800">
                <a:solidFill>
                  <a:schemeClr val="accent3"/>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3" name="Group 12"/>
          <p:cNvGrpSpPr/>
          <p:nvPr/>
        </p:nvGrpSpPr>
        <p:grpSpPr>
          <a:xfrm>
            <a:off x="2392583" y="3459848"/>
            <a:ext cx="6706371" cy="729177"/>
            <a:chOff x="2392583" y="3459848"/>
            <a:chExt cx="6706371" cy="729177"/>
          </a:xfrm>
        </p:grpSpPr>
        <p:sp>
          <p:nvSpPr>
            <p:cNvPr id="28" name="Rectangle 27"/>
            <p:cNvSpPr/>
            <p:nvPr/>
          </p:nvSpPr>
          <p:spPr bwMode="auto">
            <a:xfrm>
              <a:off x="2689845" y="3459848"/>
              <a:ext cx="6409109" cy="729177"/>
            </a:xfrm>
            <a:prstGeom prst="rect">
              <a:avLst/>
            </a:prstGeom>
            <a:solidFill>
              <a:srgbClr val="008272"/>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Important patterns to follow</a:t>
              </a:r>
            </a:p>
          </p:txBody>
        </p:sp>
        <p:grpSp>
          <p:nvGrpSpPr>
            <p:cNvPr id="34" name="Group 33"/>
            <p:cNvGrpSpPr/>
            <p:nvPr/>
          </p:nvGrpSpPr>
          <p:grpSpPr>
            <a:xfrm>
              <a:off x="2392583" y="3536436"/>
              <a:ext cx="576000" cy="576000"/>
              <a:chOff x="8738517" y="2260867"/>
              <a:chExt cx="576000" cy="576000"/>
            </a:xfrm>
          </p:grpSpPr>
          <p:sp>
            <p:nvSpPr>
              <p:cNvPr id="35" name="Oval 34"/>
              <p:cNvSpPr/>
              <p:nvPr/>
            </p:nvSpPr>
            <p:spPr bwMode="auto">
              <a:xfrm>
                <a:off x="8738517" y="2260867"/>
                <a:ext cx="576000" cy="576000"/>
              </a:xfrm>
              <a:prstGeom prst="ellipse">
                <a:avLst/>
              </a:prstGeom>
              <a:solidFill>
                <a:schemeClr val="bg1"/>
              </a:solidFill>
              <a:ln w="38100">
                <a:solidFill>
                  <a:srgbClr val="00827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6" name="Straight Arrow Connector 35"/>
              <p:cNvCxnSpPr/>
              <p:nvPr/>
            </p:nvCxnSpPr>
            <p:spPr>
              <a:xfrm>
                <a:off x="8810517" y="2548867"/>
                <a:ext cx="432000" cy="0"/>
              </a:xfrm>
              <a:prstGeom prst="straightConnector1">
                <a:avLst/>
              </a:prstGeom>
              <a:ln w="50800">
                <a:solidFill>
                  <a:srgbClr val="008272"/>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grpSp>
        <p:nvGrpSpPr>
          <p:cNvPr id="14" name="Group 13"/>
          <p:cNvGrpSpPr/>
          <p:nvPr/>
        </p:nvGrpSpPr>
        <p:grpSpPr>
          <a:xfrm>
            <a:off x="2392583" y="4269234"/>
            <a:ext cx="6706371" cy="729177"/>
            <a:chOff x="2392583" y="4269234"/>
            <a:chExt cx="6706371" cy="729177"/>
          </a:xfrm>
        </p:grpSpPr>
        <p:sp>
          <p:nvSpPr>
            <p:cNvPr id="27" name="Rectangle 26"/>
            <p:cNvSpPr/>
            <p:nvPr/>
          </p:nvSpPr>
          <p:spPr bwMode="auto">
            <a:xfrm>
              <a:off x="2689845" y="4269234"/>
              <a:ext cx="6409109" cy="729177"/>
            </a:xfrm>
            <a:prstGeom prst="rect">
              <a:avLst/>
            </a:prstGeom>
            <a:solidFill>
              <a:srgbClr val="68217A"/>
            </a:solidFill>
            <a:ln w="10795" cap="flat" cmpd="sng" algn="ctr">
              <a:noFill/>
              <a:prstDash val="solid"/>
              <a:headEnd type="none" w="med" len="med"/>
              <a:tailEnd type="none" w="med" len="med"/>
            </a:ln>
            <a:effectLst/>
          </p:spPr>
          <p:txBody>
            <a:bodyPr vert="horz" wrap="square" lIns="648000" tIns="46607" rIns="0" bIns="46607" numCol="1" rtlCol="0" anchor="ctr" anchorCtr="0" compatLnSpc="1">
              <a:prstTxWarp prst="textNoShape">
                <a:avLst/>
              </a:prstTxWarp>
            </a:bodyPr>
            <a:lstStyle/>
            <a:p>
              <a:pPr defTabSz="931767" fontAlgn="base">
                <a:spcBef>
                  <a:spcPct val="0"/>
                </a:spcBef>
                <a:spcAft>
                  <a:spcPct val="0"/>
                </a:spcAft>
                <a:defRPr/>
              </a:pPr>
              <a:r>
                <a:rPr lang="en-US" sz="2400" kern="0" dirty="0">
                  <a:ln>
                    <a:solidFill>
                      <a:srgbClr val="0072C6">
                        <a:alpha val="0"/>
                      </a:srgbClr>
                    </a:solidFill>
                  </a:ln>
                  <a:solidFill>
                    <a:srgbClr val="FFFFFF"/>
                  </a:solidFill>
                  <a:latin typeface="Segoe UI Light"/>
                </a:rPr>
                <a:t>Q&amp;A</a:t>
              </a:r>
            </a:p>
          </p:txBody>
        </p:sp>
        <p:grpSp>
          <p:nvGrpSpPr>
            <p:cNvPr id="37" name="Group 36"/>
            <p:cNvGrpSpPr/>
            <p:nvPr/>
          </p:nvGrpSpPr>
          <p:grpSpPr>
            <a:xfrm>
              <a:off x="2392583" y="4354563"/>
              <a:ext cx="576000" cy="576000"/>
              <a:chOff x="8738517" y="2260867"/>
              <a:chExt cx="576000" cy="576000"/>
            </a:xfrm>
          </p:grpSpPr>
          <p:sp>
            <p:nvSpPr>
              <p:cNvPr id="38" name="Oval 37"/>
              <p:cNvSpPr/>
              <p:nvPr/>
            </p:nvSpPr>
            <p:spPr bwMode="auto">
              <a:xfrm>
                <a:off x="8738517" y="2260867"/>
                <a:ext cx="576000" cy="576000"/>
              </a:xfrm>
              <a:prstGeom prst="ellipse">
                <a:avLst/>
              </a:prstGeom>
              <a:solidFill>
                <a:schemeClr val="bg1"/>
              </a:solidFill>
              <a:ln w="38100">
                <a:solidFill>
                  <a:schemeClr val="accent4"/>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cxnSp>
            <p:nvCxnSpPr>
              <p:cNvPr id="39" name="Straight Arrow Connector 38"/>
              <p:cNvCxnSpPr/>
              <p:nvPr/>
            </p:nvCxnSpPr>
            <p:spPr>
              <a:xfrm>
                <a:off x="8810517" y="2548867"/>
                <a:ext cx="432000" cy="0"/>
              </a:xfrm>
              <a:prstGeom prst="straightConnector1">
                <a:avLst/>
              </a:prstGeom>
              <a:ln w="50800">
                <a:solidFill>
                  <a:schemeClr val="accent4"/>
                </a:solidFill>
                <a:headEnd type="none"/>
                <a:tailEnd type="stealth" w="lg" len="lg"/>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87787915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11036782" y="6593606"/>
            <a:ext cx="1302135" cy="388336"/>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fi-FI" sz="2000" dirty="0">
              <a:gradFill>
                <a:gsLst>
                  <a:gs pos="0">
                    <a:srgbClr val="FFFFFF"/>
                  </a:gs>
                  <a:gs pos="100000">
                    <a:srgbClr val="FFFFFF"/>
                  </a:gs>
                </a:gsLst>
                <a:lin ang="5400000" scaled="0"/>
              </a:gradFill>
            </a:endParaRPr>
          </a:p>
        </p:txBody>
      </p:sp>
      <p:pic>
        <p:nvPicPr>
          <p:cNvPr id="185" name="Picture 184"/>
          <p:cNvPicPr>
            <a:picLocks noChangeAspect="1"/>
          </p:cNvPicPr>
          <p:nvPr/>
        </p:nvPicPr>
        <p:blipFill>
          <a:blip r:embed="rId3"/>
          <a:stretch>
            <a:fillRect/>
          </a:stretch>
        </p:blipFill>
        <p:spPr>
          <a:xfrm>
            <a:off x="168170" y="18591"/>
            <a:ext cx="5146769" cy="1878179"/>
          </a:xfrm>
          <a:prstGeom prst="rect">
            <a:avLst/>
          </a:prstGeom>
        </p:spPr>
      </p:pic>
      <p:grpSp>
        <p:nvGrpSpPr>
          <p:cNvPr id="561" name="Group 560"/>
          <p:cNvGrpSpPr/>
          <p:nvPr/>
        </p:nvGrpSpPr>
        <p:grpSpPr>
          <a:xfrm>
            <a:off x="6139845" y="1948176"/>
            <a:ext cx="5484193" cy="2756316"/>
            <a:chOff x="6017576" y="1174439"/>
            <a:chExt cx="5486400" cy="2757425"/>
          </a:xfrm>
        </p:grpSpPr>
        <p:sp>
          <p:nvSpPr>
            <p:cNvPr id="526" name="Rectangle 5"/>
            <p:cNvSpPr/>
            <p:nvPr/>
          </p:nvSpPr>
          <p:spPr bwMode="auto">
            <a:xfrm>
              <a:off x="6017576" y="1174439"/>
              <a:ext cx="5486400" cy="27574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7" name="Rectangle 6"/>
            <p:cNvSpPr/>
            <p:nvPr/>
          </p:nvSpPr>
          <p:spPr bwMode="auto">
            <a:xfrm>
              <a:off x="6017576" y="1174439"/>
              <a:ext cx="137160" cy="2757425"/>
            </a:xfrm>
            <a:prstGeom prst="rect">
              <a:avLst/>
            </a:prstGeom>
            <a:solidFill>
              <a:schemeClr val="accent4">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3" name="Group 12"/>
          <p:cNvGrpSpPr/>
          <p:nvPr/>
        </p:nvGrpSpPr>
        <p:grpSpPr>
          <a:xfrm>
            <a:off x="411911" y="1948175"/>
            <a:ext cx="5484193" cy="2740835"/>
            <a:chOff x="401419" y="1910149"/>
            <a:chExt cx="5377148" cy="2687337"/>
          </a:xfrm>
        </p:grpSpPr>
        <p:sp>
          <p:nvSpPr>
            <p:cNvPr id="1381" name="Rectangle 11"/>
            <p:cNvSpPr/>
            <p:nvPr/>
          </p:nvSpPr>
          <p:spPr bwMode="auto">
            <a:xfrm>
              <a:off x="401419" y="1910149"/>
              <a:ext cx="5377148" cy="2687337"/>
            </a:xfrm>
            <a:prstGeom prst="rect">
              <a:avLst/>
            </a:prstGeom>
            <a:solidFill>
              <a:schemeClr val="accent2"/>
            </a:solidFill>
            <a:ln>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523" name="Rectangle 12"/>
            <p:cNvSpPr/>
            <p:nvPr/>
          </p:nvSpPr>
          <p:spPr bwMode="auto">
            <a:xfrm>
              <a:off x="401419" y="1910149"/>
              <a:ext cx="134076" cy="2687337"/>
            </a:xfrm>
            <a:prstGeom prst="rect">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3" tIns="91403" rIns="34280" bIns="34280" rtlCol="0" anchor="b" anchorCtr="0"/>
            <a:lstStyle/>
            <a:p>
              <a:pPr algn="ctr" defTabSz="932037"/>
              <a:endParaRPr lang="en-US" sz="8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3" name="Content Placeholder 2"/>
          <p:cNvSpPr>
            <a:spLocks noGrp="1"/>
          </p:cNvSpPr>
          <p:nvPr>
            <p:ph type="body" sz="quarter" idx="4294967295"/>
          </p:nvPr>
        </p:nvSpPr>
        <p:spPr>
          <a:xfrm>
            <a:off x="539092" y="1961448"/>
            <a:ext cx="5237681"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Code samples and solutions</a:t>
            </a:r>
          </a:p>
          <a:p>
            <a:pPr marL="0" indent="0">
              <a:spcBef>
                <a:spcPts val="1799"/>
              </a:spcBef>
              <a:buNone/>
            </a:pPr>
            <a:r>
              <a:rPr lang="en-US" sz="3198" dirty="0">
                <a:solidFill>
                  <a:schemeClr val="bg1"/>
                </a:solidFill>
              </a:rPr>
              <a:t>Reusable components</a:t>
            </a:r>
          </a:p>
          <a:p>
            <a:pPr marL="0" indent="0">
              <a:spcBef>
                <a:spcPts val="1799"/>
              </a:spcBef>
              <a:buNone/>
            </a:pPr>
            <a:r>
              <a:rPr lang="en-US" sz="3198" dirty="0">
                <a:solidFill>
                  <a:schemeClr val="bg1"/>
                </a:solidFill>
              </a:rPr>
              <a:t>Guidance documentation</a:t>
            </a:r>
          </a:p>
          <a:p>
            <a:pPr marL="0" indent="0">
              <a:spcBef>
                <a:spcPts val="1799"/>
              </a:spcBef>
              <a:buNone/>
            </a:pPr>
            <a:r>
              <a:rPr lang="en-US" sz="3198" dirty="0">
                <a:solidFill>
                  <a:schemeClr val="bg1"/>
                </a:solidFill>
              </a:rPr>
              <a:t>Monthly community calls</a:t>
            </a:r>
          </a:p>
        </p:txBody>
      </p:sp>
      <p:sp>
        <p:nvSpPr>
          <p:cNvPr id="4" name="Content Placeholder 3"/>
          <p:cNvSpPr>
            <a:spLocks noGrp="1"/>
          </p:cNvSpPr>
          <p:nvPr>
            <p:ph type="body" sz="quarter" idx="4294967295"/>
          </p:nvPr>
        </p:nvSpPr>
        <p:spPr>
          <a:xfrm>
            <a:off x="6299399" y="1969127"/>
            <a:ext cx="5133975" cy="2759613"/>
          </a:xfrm>
        </p:spPr>
        <p:txBody>
          <a:bodyPr vert="horz" wrap="square" lIns="228508" tIns="146246" rIns="182806" bIns="146246" rtlCol="0">
            <a:spAutoFit/>
          </a:bodyPr>
          <a:lstStyle/>
          <a:p>
            <a:pPr marL="0" indent="0">
              <a:spcBef>
                <a:spcPts val="1799"/>
              </a:spcBef>
              <a:buNone/>
            </a:pPr>
            <a:r>
              <a:rPr lang="en-US" sz="3198" dirty="0">
                <a:solidFill>
                  <a:schemeClr val="bg1"/>
                </a:solidFill>
              </a:rPr>
              <a:t>SharePoint Framework</a:t>
            </a:r>
          </a:p>
          <a:p>
            <a:pPr marL="0" indent="0">
              <a:spcBef>
                <a:spcPts val="1799"/>
              </a:spcBef>
              <a:buNone/>
            </a:pPr>
            <a:r>
              <a:rPr lang="en-US" sz="3198" dirty="0">
                <a:solidFill>
                  <a:schemeClr val="bg1"/>
                </a:solidFill>
              </a:rPr>
              <a:t>SharePoint add-ins</a:t>
            </a:r>
          </a:p>
          <a:p>
            <a:pPr marL="0" indent="0">
              <a:spcBef>
                <a:spcPts val="1799"/>
              </a:spcBef>
              <a:buNone/>
            </a:pPr>
            <a:r>
              <a:rPr lang="en-US" sz="3198" dirty="0">
                <a:solidFill>
                  <a:schemeClr val="bg1"/>
                </a:solidFill>
              </a:rPr>
              <a:t>Microsoft Graph</a:t>
            </a:r>
          </a:p>
          <a:p>
            <a:pPr marL="0" indent="0">
              <a:spcBef>
                <a:spcPts val="1799"/>
              </a:spcBef>
              <a:buNone/>
            </a:pPr>
            <a:r>
              <a:rPr lang="en-US" sz="3198" dirty="0">
                <a:solidFill>
                  <a:schemeClr val="bg1"/>
                </a:solidFill>
              </a:rPr>
              <a:t>Office 365 APIs</a:t>
            </a:r>
          </a:p>
        </p:txBody>
      </p:sp>
      <p:sp>
        <p:nvSpPr>
          <p:cNvPr id="1292" name="Freeform 293"/>
          <p:cNvSpPr>
            <a:spLocks/>
          </p:cNvSpPr>
          <p:nvPr/>
        </p:nvSpPr>
        <p:spPr bwMode="auto">
          <a:xfrm>
            <a:off x="8881943" y="4947631"/>
            <a:ext cx="900757" cy="2034312"/>
          </a:xfrm>
          <a:custGeom>
            <a:avLst/>
            <a:gdLst>
              <a:gd name="T0" fmla="*/ 183 w 233"/>
              <a:gd name="T1" fmla="*/ 95 h 526"/>
              <a:gd name="T2" fmla="*/ 182 w 233"/>
              <a:gd name="T3" fmla="*/ 95 h 526"/>
              <a:gd name="T4" fmla="*/ 182 w 233"/>
              <a:gd name="T5" fmla="*/ 95 h 526"/>
              <a:gd name="T6" fmla="*/ 132 w 233"/>
              <a:gd name="T7" fmla="*/ 91 h 526"/>
              <a:gd name="T8" fmla="*/ 132 w 233"/>
              <a:gd name="T9" fmla="*/ 83 h 526"/>
              <a:gd name="T10" fmla="*/ 143 w 233"/>
              <a:gd name="T11" fmla="*/ 70 h 526"/>
              <a:gd name="T12" fmla="*/ 143 w 233"/>
              <a:gd name="T13" fmla="*/ 59 h 526"/>
              <a:gd name="T14" fmla="*/ 148 w 233"/>
              <a:gd name="T15" fmla="*/ 54 h 526"/>
              <a:gd name="T16" fmla="*/ 148 w 233"/>
              <a:gd name="T17" fmla="*/ 44 h 526"/>
              <a:gd name="T18" fmla="*/ 145 w 233"/>
              <a:gd name="T19" fmla="*/ 40 h 526"/>
              <a:gd name="T20" fmla="*/ 151 w 233"/>
              <a:gd name="T21" fmla="*/ 26 h 526"/>
              <a:gd name="T22" fmla="*/ 132 w 233"/>
              <a:gd name="T23" fmla="*/ 7 h 526"/>
              <a:gd name="T24" fmla="*/ 131 w 233"/>
              <a:gd name="T25" fmla="*/ 7 h 526"/>
              <a:gd name="T26" fmla="*/ 110 w 233"/>
              <a:gd name="T27" fmla="*/ 0 h 526"/>
              <a:gd name="T28" fmla="*/ 81 w 233"/>
              <a:gd name="T29" fmla="*/ 25 h 526"/>
              <a:gd name="T30" fmla="*/ 87 w 233"/>
              <a:gd name="T31" fmla="*/ 39 h 526"/>
              <a:gd name="T32" fmla="*/ 83 w 233"/>
              <a:gd name="T33" fmla="*/ 44 h 526"/>
              <a:gd name="T34" fmla="*/ 83 w 233"/>
              <a:gd name="T35" fmla="*/ 54 h 526"/>
              <a:gd name="T36" fmla="*/ 88 w 233"/>
              <a:gd name="T37" fmla="*/ 59 h 526"/>
              <a:gd name="T38" fmla="*/ 88 w 233"/>
              <a:gd name="T39" fmla="*/ 70 h 526"/>
              <a:gd name="T40" fmla="*/ 99 w 233"/>
              <a:gd name="T41" fmla="*/ 83 h 526"/>
              <a:gd name="T42" fmla="*/ 99 w 233"/>
              <a:gd name="T43" fmla="*/ 91 h 526"/>
              <a:gd name="T44" fmla="*/ 49 w 233"/>
              <a:gd name="T45" fmla="*/ 95 h 526"/>
              <a:gd name="T46" fmla="*/ 49 w 233"/>
              <a:gd name="T47" fmla="*/ 97 h 526"/>
              <a:gd name="T48" fmla="*/ 0 w 233"/>
              <a:gd name="T49" fmla="*/ 276 h 526"/>
              <a:gd name="T50" fmla="*/ 3 w 233"/>
              <a:gd name="T51" fmla="*/ 276 h 526"/>
              <a:gd name="T52" fmla="*/ 3 w 233"/>
              <a:gd name="T53" fmla="*/ 289 h 526"/>
              <a:gd name="T54" fmla="*/ 14 w 233"/>
              <a:gd name="T55" fmla="*/ 299 h 526"/>
              <a:gd name="T56" fmla="*/ 25 w 233"/>
              <a:gd name="T57" fmla="*/ 289 h 526"/>
              <a:gd name="T58" fmla="*/ 25 w 233"/>
              <a:gd name="T59" fmla="*/ 276 h 526"/>
              <a:gd name="T60" fmla="*/ 28 w 233"/>
              <a:gd name="T61" fmla="*/ 276 h 526"/>
              <a:gd name="T62" fmla="*/ 49 w 233"/>
              <a:gd name="T63" fmla="*/ 176 h 526"/>
              <a:gd name="T64" fmla="*/ 49 w 233"/>
              <a:gd name="T65" fmla="*/ 319 h 526"/>
              <a:gd name="T66" fmla="*/ 67 w 233"/>
              <a:gd name="T67" fmla="*/ 319 h 526"/>
              <a:gd name="T68" fmla="*/ 73 w 233"/>
              <a:gd name="T69" fmla="*/ 509 h 526"/>
              <a:gd name="T70" fmla="*/ 79 w 233"/>
              <a:gd name="T71" fmla="*/ 509 h 526"/>
              <a:gd name="T72" fmla="*/ 70 w 233"/>
              <a:gd name="T73" fmla="*/ 526 h 526"/>
              <a:gd name="T74" fmla="*/ 111 w 233"/>
              <a:gd name="T75" fmla="*/ 526 h 526"/>
              <a:gd name="T76" fmla="*/ 102 w 233"/>
              <a:gd name="T77" fmla="*/ 509 h 526"/>
              <a:gd name="T78" fmla="*/ 108 w 233"/>
              <a:gd name="T79" fmla="*/ 509 h 526"/>
              <a:gd name="T80" fmla="*/ 115 w 233"/>
              <a:gd name="T81" fmla="*/ 319 h 526"/>
              <a:gd name="T82" fmla="*/ 117 w 233"/>
              <a:gd name="T83" fmla="*/ 319 h 526"/>
              <a:gd name="T84" fmla="*/ 123 w 233"/>
              <a:gd name="T85" fmla="*/ 509 h 526"/>
              <a:gd name="T86" fmla="*/ 129 w 233"/>
              <a:gd name="T87" fmla="*/ 509 h 526"/>
              <a:gd name="T88" fmla="*/ 120 w 233"/>
              <a:gd name="T89" fmla="*/ 526 h 526"/>
              <a:gd name="T90" fmla="*/ 161 w 233"/>
              <a:gd name="T91" fmla="*/ 526 h 526"/>
              <a:gd name="T92" fmla="*/ 153 w 233"/>
              <a:gd name="T93" fmla="*/ 509 h 526"/>
              <a:gd name="T94" fmla="*/ 158 w 233"/>
              <a:gd name="T95" fmla="*/ 509 h 526"/>
              <a:gd name="T96" fmla="*/ 165 w 233"/>
              <a:gd name="T97" fmla="*/ 319 h 526"/>
              <a:gd name="T98" fmla="*/ 182 w 233"/>
              <a:gd name="T99" fmla="*/ 319 h 526"/>
              <a:gd name="T100" fmla="*/ 182 w 233"/>
              <a:gd name="T101" fmla="*/ 173 h 526"/>
              <a:gd name="T102" fmla="*/ 204 w 233"/>
              <a:gd name="T103" fmla="*/ 276 h 526"/>
              <a:gd name="T104" fmla="*/ 208 w 233"/>
              <a:gd name="T105" fmla="*/ 276 h 526"/>
              <a:gd name="T106" fmla="*/ 208 w 233"/>
              <a:gd name="T107" fmla="*/ 289 h 526"/>
              <a:gd name="T108" fmla="*/ 218 w 233"/>
              <a:gd name="T109" fmla="*/ 299 h 526"/>
              <a:gd name="T110" fmla="*/ 229 w 233"/>
              <a:gd name="T111" fmla="*/ 289 h 526"/>
              <a:gd name="T112" fmla="*/ 229 w 233"/>
              <a:gd name="T113" fmla="*/ 276 h 526"/>
              <a:gd name="T114" fmla="*/ 233 w 233"/>
              <a:gd name="T115" fmla="*/ 276 h 526"/>
              <a:gd name="T116" fmla="*/ 183 w 233"/>
              <a:gd name="T117" fmla="*/ 95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 h="526">
                <a:moveTo>
                  <a:pt x="183" y="95"/>
                </a:moveTo>
                <a:cubicBezTo>
                  <a:pt x="182" y="95"/>
                  <a:pt x="182" y="95"/>
                  <a:pt x="182" y="95"/>
                </a:cubicBezTo>
                <a:cubicBezTo>
                  <a:pt x="182" y="95"/>
                  <a:pt x="182" y="95"/>
                  <a:pt x="182" y="95"/>
                </a:cubicBezTo>
                <a:cubicBezTo>
                  <a:pt x="132" y="91"/>
                  <a:pt x="132" y="91"/>
                  <a:pt x="132" y="91"/>
                </a:cubicBezTo>
                <a:cubicBezTo>
                  <a:pt x="132" y="83"/>
                  <a:pt x="132" y="83"/>
                  <a:pt x="132" y="83"/>
                </a:cubicBezTo>
                <a:cubicBezTo>
                  <a:pt x="138" y="82"/>
                  <a:pt x="143" y="77"/>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3"/>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9"/>
                  <a:pt x="49" y="319"/>
                  <a:pt x="49" y="319"/>
                </a:cubicBezTo>
                <a:cubicBezTo>
                  <a:pt x="67" y="319"/>
                  <a:pt x="67" y="319"/>
                  <a:pt x="67" y="319"/>
                </a:cubicBezTo>
                <a:cubicBezTo>
                  <a:pt x="73" y="509"/>
                  <a:pt x="73" y="509"/>
                  <a:pt x="73" y="509"/>
                </a:cubicBezTo>
                <a:cubicBezTo>
                  <a:pt x="79" y="509"/>
                  <a:pt x="79" y="509"/>
                  <a:pt x="79" y="509"/>
                </a:cubicBezTo>
                <a:cubicBezTo>
                  <a:pt x="74" y="513"/>
                  <a:pt x="70" y="519"/>
                  <a:pt x="70" y="526"/>
                </a:cubicBezTo>
                <a:cubicBezTo>
                  <a:pt x="111" y="526"/>
                  <a:pt x="111" y="526"/>
                  <a:pt x="111" y="526"/>
                </a:cubicBezTo>
                <a:cubicBezTo>
                  <a:pt x="111" y="519"/>
                  <a:pt x="108" y="513"/>
                  <a:pt x="102" y="509"/>
                </a:cubicBezTo>
                <a:cubicBezTo>
                  <a:pt x="108" y="509"/>
                  <a:pt x="108" y="509"/>
                  <a:pt x="108" y="509"/>
                </a:cubicBezTo>
                <a:cubicBezTo>
                  <a:pt x="115" y="319"/>
                  <a:pt x="115" y="319"/>
                  <a:pt x="115" y="319"/>
                </a:cubicBezTo>
                <a:cubicBezTo>
                  <a:pt x="117" y="319"/>
                  <a:pt x="117" y="319"/>
                  <a:pt x="117" y="319"/>
                </a:cubicBezTo>
                <a:cubicBezTo>
                  <a:pt x="123" y="509"/>
                  <a:pt x="123" y="509"/>
                  <a:pt x="123" y="509"/>
                </a:cubicBezTo>
                <a:cubicBezTo>
                  <a:pt x="129" y="509"/>
                  <a:pt x="129" y="509"/>
                  <a:pt x="129" y="509"/>
                </a:cubicBezTo>
                <a:cubicBezTo>
                  <a:pt x="124" y="513"/>
                  <a:pt x="120" y="519"/>
                  <a:pt x="120" y="526"/>
                </a:cubicBezTo>
                <a:cubicBezTo>
                  <a:pt x="161" y="526"/>
                  <a:pt x="161" y="526"/>
                  <a:pt x="161" y="526"/>
                </a:cubicBezTo>
                <a:cubicBezTo>
                  <a:pt x="161" y="519"/>
                  <a:pt x="158" y="513"/>
                  <a:pt x="153" y="509"/>
                </a:cubicBezTo>
                <a:cubicBezTo>
                  <a:pt x="158" y="509"/>
                  <a:pt x="158" y="509"/>
                  <a:pt x="158" y="509"/>
                </a:cubicBezTo>
                <a:cubicBezTo>
                  <a:pt x="165" y="319"/>
                  <a:pt x="165" y="319"/>
                  <a:pt x="165" y="319"/>
                </a:cubicBezTo>
                <a:cubicBezTo>
                  <a:pt x="182" y="319"/>
                  <a:pt x="182" y="319"/>
                  <a:pt x="182" y="319"/>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4"/>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3" name="Freeform 294"/>
          <p:cNvSpPr>
            <a:spLocks/>
          </p:cNvSpPr>
          <p:nvPr/>
        </p:nvSpPr>
        <p:spPr bwMode="auto">
          <a:xfrm>
            <a:off x="9714631" y="5011109"/>
            <a:ext cx="660736" cy="1973035"/>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0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7 w 167"/>
              <a:gd name="T43" fmla="*/ 498 h 498"/>
              <a:gd name="T44" fmla="*/ 82 w 167"/>
              <a:gd name="T45" fmla="*/ 498 h 498"/>
              <a:gd name="T46" fmla="*/ 82 w 167"/>
              <a:gd name="T47" fmla="*/ 376 h 498"/>
              <a:gd name="T48" fmla="*/ 91 w 167"/>
              <a:gd name="T49" fmla="*/ 490 h 498"/>
              <a:gd name="T50" fmla="*/ 92 w 167"/>
              <a:gd name="T51" fmla="*/ 498 h 498"/>
              <a:gd name="T52" fmla="*/ 116 w 167"/>
              <a:gd name="T53" fmla="*/ 498 h 498"/>
              <a:gd name="T54" fmla="*/ 116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0" y="73"/>
                </a:cubicBezTo>
                <a:cubicBezTo>
                  <a:pt x="119" y="79"/>
                  <a:pt x="114" y="77"/>
                  <a:pt x="113" y="73"/>
                </a:cubicBezTo>
                <a:cubicBezTo>
                  <a:pt x="112" y="71"/>
                  <a:pt x="114" y="66"/>
                  <a:pt x="116" y="62"/>
                </a:cubicBezTo>
                <a:cubicBezTo>
                  <a:pt x="116"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1"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0" y="101"/>
                  <a:pt x="30" y="101"/>
                  <a:pt x="30" y="101"/>
                </a:cubicBezTo>
                <a:cubicBezTo>
                  <a:pt x="30" y="101"/>
                  <a:pt x="30" y="101"/>
                  <a:pt x="30" y="101"/>
                </a:cubicBezTo>
                <a:cubicBezTo>
                  <a:pt x="30" y="101"/>
                  <a:pt x="30" y="101"/>
                  <a:pt x="30" y="101"/>
                </a:cubicBezTo>
                <a:cubicBezTo>
                  <a:pt x="10" y="142"/>
                  <a:pt x="4"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4" y="376"/>
                  <a:pt x="54" y="376"/>
                  <a:pt x="54" y="376"/>
                </a:cubicBezTo>
                <a:cubicBezTo>
                  <a:pt x="57" y="490"/>
                  <a:pt x="57" y="490"/>
                  <a:pt x="57" y="490"/>
                </a:cubicBezTo>
                <a:cubicBezTo>
                  <a:pt x="56" y="492"/>
                  <a:pt x="55" y="495"/>
                  <a:pt x="55" y="498"/>
                </a:cubicBezTo>
                <a:cubicBezTo>
                  <a:pt x="57" y="498"/>
                  <a:pt x="57" y="498"/>
                  <a:pt x="57"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1" y="490"/>
                  <a:pt x="91" y="490"/>
                  <a:pt x="91"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3" y="490"/>
                </a:cubicBezTo>
                <a:cubicBezTo>
                  <a:pt x="116" y="376"/>
                  <a:pt x="116" y="376"/>
                  <a:pt x="116" y="376"/>
                </a:cubicBezTo>
                <a:cubicBezTo>
                  <a:pt x="129" y="376"/>
                  <a:pt x="129" y="376"/>
                  <a:pt x="129" y="376"/>
                </a:cubicBezTo>
                <a:cubicBezTo>
                  <a:pt x="129" y="262"/>
                  <a:pt x="129" y="262"/>
                  <a:pt x="129" y="262"/>
                </a:cubicBezTo>
                <a:cubicBezTo>
                  <a:pt x="134" y="155"/>
                  <a:pt x="134" y="155"/>
                  <a:pt x="134" y="155"/>
                </a:cubicBezTo>
                <a:cubicBezTo>
                  <a:pt x="140" y="179"/>
                  <a:pt x="143" y="203"/>
                  <a:pt x="146" y="229"/>
                </a:cubicBezTo>
                <a:cubicBezTo>
                  <a:pt x="149" y="229"/>
                  <a:pt x="149" y="229"/>
                  <a:pt x="149" y="229"/>
                </a:cubicBezTo>
                <a:cubicBezTo>
                  <a:pt x="149" y="238"/>
                  <a:pt x="149" y="238"/>
                  <a:pt x="149" y="238"/>
                </a:cubicBezTo>
                <a:cubicBezTo>
                  <a:pt x="149" y="242"/>
                  <a:pt x="152" y="246"/>
                  <a:pt x="156" y="246"/>
                </a:cubicBezTo>
                <a:cubicBezTo>
                  <a:pt x="160" y="246"/>
                  <a:pt x="164" y="242"/>
                  <a:pt x="164" y="238"/>
                </a:cubicBezTo>
                <a:cubicBezTo>
                  <a:pt x="164" y="229"/>
                  <a:pt x="164" y="229"/>
                  <a:pt x="164" y="229"/>
                </a:cubicBezTo>
                <a:cubicBezTo>
                  <a:pt x="167" y="229"/>
                  <a:pt x="167" y="229"/>
                  <a:pt x="167" y="229"/>
                </a:cubicBezTo>
                <a:cubicBezTo>
                  <a:pt x="162" y="183"/>
                  <a:pt x="156"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4" name="Freeform 295"/>
          <p:cNvSpPr>
            <a:spLocks/>
          </p:cNvSpPr>
          <p:nvPr/>
        </p:nvSpPr>
        <p:spPr bwMode="auto">
          <a:xfrm>
            <a:off x="11444502" y="5197285"/>
            <a:ext cx="599313" cy="1784657"/>
          </a:xfrm>
          <a:custGeom>
            <a:avLst/>
            <a:gdLst>
              <a:gd name="T0" fmla="*/ 137 w 167"/>
              <a:gd name="T1" fmla="*/ 101 h 498"/>
              <a:gd name="T2" fmla="*/ 99 w 167"/>
              <a:gd name="T3" fmla="*/ 97 h 498"/>
              <a:gd name="T4" fmla="*/ 95 w 167"/>
              <a:gd name="T5" fmla="*/ 93 h 498"/>
              <a:gd name="T6" fmla="*/ 125 w 167"/>
              <a:gd name="T7" fmla="*/ 79 h 498"/>
              <a:gd name="T8" fmla="*/ 113 w 167"/>
              <a:gd name="T9" fmla="*/ 73 h 498"/>
              <a:gd name="T10" fmla="*/ 118 w 167"/>
              <a:gd name="T11" fmla="*/ 58 h 498"/>
              <a:gd name="T12" fmla="*/ 118 w 167"/>
              <a:gd name="T13" fmla="*/ 57 h 498"/>
              <a:gd name="T14" fmla="*/ 102 w 167"/>
              <a:gd name="T15" fmla="*/ 14 h 498"/>
              <a:gd name="T16" fmla="*/ 48 w 167"/>
              <a:gd name="T17" fmla="*/ 38 h 498"/>
              <a:gd name="T18" fmla="*/ 52 w 167"/>
              <a:gd name="T19" fmla="*/ 57 h 498"/>
              <a:gd name="T20" fmla="*/ 50 w 167"/>
              <a:gd name="T21" fmla="*/ 73 h 498"/>
              <a:gd name="T22" fmla="*/ 58 w 167"/>
              <a:gd name="T23" fmla="*/ 92 h 498"/>
              <a:gd name="T24" fmla="*/ 73 w 167"/>
              <a:gd name="T25" fmla="*/ 97 h 498"/>
              <a:gd name="T26" fmla="*/ 31 w 167"/>
              <a:gd name="T27" fmla="*/ 101 h 498"/>
              <a:gd name="T28" fmla="*/ 30 w 167"/>
              <a:gd name="T29" fmla="*/ 101 h 498"/>
              <a:gd name="T30" fmla="*/ 3 w 167"/>
              <a:gd name="T31" fmla="*/ 229 h 498"/>
              <a:gd name="T32" fmla="*/ 11 w 167"/>
              <a:gd name="T33" fmla="*/ 246 h 498"/>
              <a:gd name="T34" fmla="*/ 18 w 167"/>
              <a:gd name="T35" fmla="*/ 229 h 498"/>
              <a:gd name="T36" fmla="*/ 33 w 167"/>
              <a:gd name="T37" fmla="*/ 154 h 498"/>
              <a:gd name="T38" fmla="*/ 39 w 167"/>
              <a:gd name="T39" fmla="*/ 376 h 498"/>
              <a:gd name="T40" fmla="*/ 57 w 167"/>
              <a:gd name="T41" fmla="*/ 490 h 498"/>
              <a:gd name="T42" fmla="*/ 58 w 167"/>
              <a:gd name="T43" fmla="*/ 498 h 498"/>
              <a:gd name="T44" fmla="*/ 82 w 167"/>
              <a:gd name="T45" fmla="*/ 498 h 498"/>
              <a:gd name="T46" fmla="*/ 82 w 167"/>
              <a:gd name="T47" fmla="*/ 376 h 498"/>
              <a:gd name="T48" fmla="*/ 92 w 167"/>
              <a:gd name="T49" fmla="*/ 490 h 498"/>
              <a:gd name="T50" fmla="*/ 92 w 167"/>
              <a:gd name="T51" fmla="*/ 498 h 498"/>
              <a:gd name="T52" fmla="*/ 116 w 167"/>
              <a:gd name="T53" fmla="*/ 498 h 498"/>
              <a:gd name="T54" fmla="*/ 117 w 167"/>
              <a:gd name="T55" fmla="*/ 376 h 498"/>
              <a:gd name="T56" fmla="*/ 129 w 167"/>
              <a:gd name="T57" fmla="*/ 262 h 498"/>
              <a:gd name="T58" fmla="*/ 146 w 167"/>
              <a:gd name="T59" fmla="*/ 229 h 498"/>
              <a:gd name="T60" fmla="*/ 149 w 167"/>
              <a:gd name="T61" fmla="*/ 238 h 498"/>
              <a:gd name="T62" fmla="*/ 164 w 167"/>
              <a:gd name="T63" fmla="*/ 238 h 498"/>
              <a:gd name="T64" fmla="*/ 167 w 167"/>
              <a:gd name="T65" fmla="*/ 22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7" h="498">
                <a:moveTo>
                  <a:pt x="137" y="101"/>
                </a:moveTo>
                <a:cubicBezTo>
                  <a:pt x="137" y="101"/>
                  <a:pt x="137" y="101"/>
                  <a:pt x="137" y="101"/>
                </a:cubicBezTo>
                <a:cubicBezTo>
                  <a:pt x="99" y="97"/>
                  <a:pt x="99" y="97"/>
                  <a:pt x="99" y="97"/>
                </a:cubicBezTo>
                <a:cubicBezTo>
                  <a:pt x="99" y="97"/>
                  <a:pt x="99" y="97"/>
                  <a:pt x="99" y="97"/>
                </a:cubicBezTo>
                <a:cubicBezTo>
                  <a:pt x="95" y="97"/>
                  <a:pt x="95" y="97"/>
                  <a:pt x="95" y="97"/>
                </a:cubicBezTo>
                <a:cubicBezTo>
                  <a:pt x="95" y="93"/>
                  <a:pt x="95" y="93"/>
                  <a:pt x="95" y="93"/>
                </a:cubicBezTo>
                <a:cubicBezTo>
                  <a:pt x="100" y="93"/>
                  <a:pt x="105" y="93"/>
                  <a:pt x="112" y="92"/>
                </a:cubicBezTo>
                <a:cubicBezTo>
                  <a:pt x="123" y="90"/>
                  <a:pt x="124" y="83"/>
                  <a:pt x="125" y="79"/>
                </a:cubicBezTo>
                <a:cubicBezTo>
                  <a:pt x="125" y="75"/>
                  <a:pt x="122" y="68"/>
                  <a:pt x="121" y="73"/>
                </a:cubicBezTo>
                <a:cubicBezTo>
                  <a:pt x="119" y="79"/>
                  <a:pt x="114" y="77"/>
                  <a:pt x="113" y="73"/>
                </a:cubicBezTo>
                <a:cubicBezTo>
                  <a:pt x="112" y="71"/>
                  <a:pt x="114" y="66"/>
                  <a:pt x="116" y="62"/>
                </a:cubicBezTo>
                <a:cubicBezTo>
                  <a:pt x="117" y="60"/>
                  <a:pt x="117" y="59"/>
                  <a:pt x="118" y="58"/>
                </a:cubicBezTo>
                <a:cubicBezTo>
                  <a:pt x="118" y="57"/>
                  <a:pt x="118" y="57"/>
                  <a:pt x="118" y="57"/>
                </a:cubicBezTo>
                <a:cubicBezTo>
                  <a:pt x="118" y="57"/>
                  <a:pt x="118" y="57"/>
                  <a:pt x="118" y="57"/>
                </a:cubicBezTo>
                <a:cubicBezTo>
                  <a:pt x="119" y="53"/>
                  <a:pt x="120" y="49"/>
                  <a:pt x="120" y="44"/>
                </a:cubicBezTo>
                <a:cubicBezTo>
                  <a:pt x="120" y="30"/>
                  <a:pt x="113" y="18"/>
                  <a:pt x="102" y="14"/>
                </a:cubicBezTo>
                <a:cubicBezTo>
                  <a:pt x="97" y="5"/>
                  <a:pt x="88" y="0"/>
                  <a:pt x="79" y="0"/>
                </a:cubicBezTo>
                <a:cubicBezTo>
                  <a:pt x="62" y="0"/>
                  <a:pt x="48" y="17"/>
                  <a:pt x="48" y="38"/>
                </a:cubicBezTo>
                <a:cubicBezTo>
                  <a:pt x="48" y="45"/>
                  <a:pt x="50" y="52"/>
                  <a:pt x="52" y="57"/>
                </a:cubicBezTo>
                <a:cubicBezTo>
                  <a:pt x="52" y="57"/>
                  <a:pt x="52" y="57"/>
                  <a:pt x="52" y="57"/>
                </a:cubicBezTo>
                <a:cubicBezTo>
                  <a:pt x="52" y="57"/>
                  <a:pt x="59" y="70"/>
                  <a:pt x="57" y="73"/>
                </a:cubicBezTo>
                <a:cubicBezTo>
                  <a:pt x="56" y="77"/>
                  <a:pt x="52" y="79"/>
                  <a:pt x="50" y="73"/>
                </a:cubicBezTo>
                <a:cubicBezTo>
                  <a:pt x="48" y="68"/>
                  <a:pt x="45" y="75"/>
                  <a:pt x="45" y="79"/>
                </a:cubicBezTo>
                <a:cubicBezTo>
                  <a:pt x="46" y="83"/>
                  <a:pt x="47" y="90"/>
                  <a:pt x="58" y="92"/>
                </a:cubicBezTo>
                <a:cubicBezTo>
                  <a:pt x="64" y="92"/>
                  <a:pt x="68" y="93"/>
                  <a:pt x="72" y="93"/>
                </a:cubicBezTo>
                <a:cubicBezTo>
                  <a:pt x="73" y="97"/>
                  <a:pt x="73" y="97"/>
                  <a:pt x="73" y="97"/>
                </a:cubicBezTo>
                <a:cubicBezTo>
                  <a:pt x="69" y="97"/>
                  <a:pt x="69" y="97"/>
                  <a:pt x="69" y="97"/>
                </a:cubicBezTo>
                <a:cubicBezTo>
                  <a:pt x="31" y="101"/>
                  <a:pt x="31" y="101"/>
                  <a:pt x="31" y="101"/>
                </a:cubicBezTo>
                <a:cubicBezTo>
                  <a:pt x="31" y="101"/>
                  <a:pt x="31" y="101"/>
                  <a:pt x="31" y="101"/>
                </a:cubicBezTo>
                <a:cubicBezTo>
                  <a:pt x="31" y="101"/>
                  <a:pt x="30" y="101"/>
                  <a:pt x="30" y="101"/>
                </a:cubicBezTo>
                <a:cubicBezTo>
                  <a:pt x="11" y="142"/>
                  <a:pt x="5" y="183"/>
                  <a:pt x="0" y="229"/>
                </a:cubicBezTo>
                <a:cubicBezTo>
                  <a:pt x="3" y="229"/>
                  <a:pt x="3" y="229"/>
                  <a:pt x="3" y="229"/>
                </a:cubicBezTo>
                <a:cubicBezTo>
                  <a:pt x="3" y="238"/>
                  <a:pt x="3" y="238"/>
                  <a:pt x="3" y="238"/>
                </a:cubicBezTo>
                <a:cubicBezTo>
                  <a:pt x="3" y="242"/>
                  <a:pt x="6" y="246"/>
                  <a:pt x="11" y="246"/>
                </a:cubicBezTo>
                <a:cubicBezTo>
                  <a:pt x="15" y="246"/>
                  <a:pt x="18" y="242"/>
                  <a:pt x="18" y="238"/>
                </a:cubicBezTo>
                <a:cubicBezTo>
                  <a:pt x="18" y="229"/>
                  <a:pt x="18" y="229"/>
                  <a:pt x="18" y="229"/>
                </a:cubicBezTo>
                <a:cubicBezTo>
                  <a:pt x="21" y="229"/>
                  <a:pt x="21" y="229"/>
                  <a:pt x="21" y="229"/>
                </a:cubicBezTo>
                <a:cubicBezTo>
                  <a:pt x="24" y="203"/>
                  <a:pt x="27" y="178"/>
                  <a:pt x="33" y="154"/>
                </a:cubicBezTo>
                <a:cubicBezTo>
                  <a:pt x="39" y="262"/>
                  <a:pt x="39" y="262"/>
                  <a:pt x="39" y="262"/>
                </a:cubicBezTo>
                <a:cubicBezTo>
                  <a:pt x="39" y="376"/>
                  <a:pt x="39" y="376"/>
                  <a:pt x="39" y="376"/>
                </a:cubicBezTo>
                <a:cubicBezTo>
                  <a:pt x="55" y="376"/>
                  <a:pt x="55" y="376"/>
                  <a:pt x="55" y="376"/>
                </a:cubicBezTo>
                <a:cubicBezTo>
                  <a:pt x="57" y="490"/>
                  <a:pt x="57" y="490"/>
                  <a:pt x="57" y="490"/>
                </a:cubicBezTo>
                <a:cubicBezTo>
                  <a:pt x="56" y="492"/>
                  <a:pt x="55" y="495"/>
                  <a:pt x="55" y="498"/>
                </a:cubicBezTo>
                <a:cubicBezTo>
                  <a:pt x="58" y="498"/>
                  <a:pt x="58" y="498"/>
                  <a:pt x="58" y="498"/>
                </a:cubicBezTo>
                <a:cubicBezTo>
                  <a:pt x="79" y="498"/>
                  <a:pt x="79" y="498"/>
                  <a:pt x="79" y="498"/>
                </a:cubicBezTo>
                <a:cubicBezTo>
                  <a:pt x="82" y="498"/>
                  <a:pt x="82" y="498"/>
                  <a:pt x="82" y="498"/>
                </a:cubicBezTo>
                <a:cubicBezTo>
                  <a:pt x="82" y="495"/>
                  <a:pt x="81" y="492"/>
                  <a:pt x="79" y="490"/>
                </a:cubicBezTo>
                <a:cubicBezTo>
                  <a:pt x="82" y="376"/>
                  <a:pt x="82" y="376"/>
                  <a:pt x="82" y="376"/>
                </a:cubicBezTo>
                <a:cubicBezTo>
                  <a:pt x="89" y="376"/>
                  <a:pt x="89" y="376"/>
                  <a:pt x="89" y="376"/>
                </a:cubicBezTo>
                <a:cubicBezTo>
                  <a:pt x="92" y="490"/>
                  <a:pt x="92" y="490"/>
                  <a:pt x="92" y="490"/>
                </a:cubicBezTo>
                <a:cubicBezTo>
                  <a:pt x="90" y="492"/>
                  <a:pt x="89" y="495"/>
                  <a:pt x="89" y="498"/>
                </a:cubicBezTo>
                <a:cubicBezTo>
                  <a:pt x="92" y="498"/>
                  <a:pt x="92" y="498"/>
                  <a:pt x="92" y="498"/>
                </a:cubicBezTo>
                <a:cubicBezTo>
                  <a:pt x="113" y="498"/>
                  <a:pt x="113" y="498"/>
                  <a:pt x="113" y="498"/>
                </a:cubicBezTo>
                <a:cubicBezTo>
                  <a:pt x="116" y="498"/>
                  <a:pt x="116" y="498"/>
                  <a:pt x="116" y="498"/>
                </a:cubicBezTo>
                <a:cubicBezTo>
                  <a:pt x="116" y="495"/>
                  <a:pt x="115" y="492"/>
                  <a:pt x="114" y="490"/>
                </a:cubicBezTo>
                <a:cubicBezTo>
                  <a:pt x="117" y="376"/>
                  <a:pt x="117" y="376"/>
                  <a:pt x="117" y="376"/>
                </a:cubicBezTo>
                <a:cubicBezTo>
                  <a:pt x="129" y="376"/>
                  <a:pt x="129" y="376"/>
                  <a:pt x="129" y="376"/>
                </a:cubicBezTo>
                <a:cubicBezTo>
                  <a:pt x="129" y="262"/>
                  <a:pt x="129" y="262"/>
                  <a:pt x="129" y="262"/>
                </a:cubicBezTo>
                <a:cubicBezTo>
                  <a:pt x="134" y="155"/>
                  <a:pt x="134" y="155"/>
                  <a:pt x="134" y="155"/>
                </a:cubicBezTo>
                <a:cubicBezTo>
                  <a:pt x="140" y="179"/>
                  <a:pt x="144" y="203"/>
                  <a:pt x="146" y="229"/>
                </a:cubicBezTo>
                <a:cubicBezTo>
                  <a:pt x="149" y="229"/>
                  <a:pt x="149" y="229"/>
                  <a:pt x="149" y="229"/>
                </a:cubicBezTo>
                <a:cubicBezTo>
                  <a:pt x="149" y="238"/>
                  <a:pt x="149" y="238"/>
                  <a:pt x="149" y="238"/>
                </a:cubicBezTo>
                <a:cubicBezTo>
                  <a:pt x="149" y="242"/>
                  <a:pt x="152" y="246"/>
                  <a:pt x="156" y="246"/>
                </a:cubicBezTo>
                <a:cubicBezTo>
                  <a:pt x="161" y="246"/>
                  <a:pt x="164" y="242"/>
                  <a:pt x="164" y="238"/>
                </a:cubicBezTo>
                <a:cubicBezTo>
                  <a:pt x="164" y="229"/>
                  <a:pt x="164" y="229"/>
                  <a:pt x="164" y="229"/>
                </a:cubicBezTo>
                <a:cubicBezTo>
                  <a:pt x="167" y="229"/>
                  <a:pt x="167" y="229"/>
                  <a:pt x="167" y="229"/>
                </a:cubicBezTo>
                <a:cubicBezTo>
                  <a:pt x="162" y="183"/>
                  <a:pt x="157" y="142"/>
                  <a:pt x="137" y="101"/>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95" name="Freeform 296"/>
          <p:cNvSpPr>
            <a:spLocks/>
          </p:cNvSpPr>
          <p:nvPr/>
        </p:nvSpPr>
        <p:spPr bwMode="auto">
          <a:xfrm>
            <a:off x="10476640" y="5008678"/>
            <a:ext cx="908100" cy="1973267"/>
          </a:xfrm>
          <a:custGeom>
            <a:avLst/>
            <a:gdLst>
              <a:gd name="T0" fmla="*/ 183 w 233"/>
              <a:gd name="T1" fmla="*/ 95 h 506"/>
              <a:gd name="T2" fmla="*/ 182 w 233"/>
              <a:gd name="T3" fmla="*/ 95 h 506"/>
              <a:gd name="T4" fmla="*/ 182 w 233"/>
              <a:gd name="T5" fmla="*/ 95 h 506"/>
              <a:gd name="T6" fmla="*/ 132 w 233"/>
              <a:gd name="T7" fmla="*/ 91 h 506"/>
              <a:gd name="T8" fmla="*/ 132 w 233"/>
              <a:gd name="T9" fmla="*/ 91 h 506"/>
              <a:gd name="T10" fmla="*/ 132 w 233"/>
              <a:gd name="T11" fmla="*/ 91 h 506"/>
              <a:gd name="T12" fmla="*/ 132 w 233"/>
              <a:gd name="T13" fmla="*/ 91 h 506"/>
              <a:gd name="T14" fmla="*/ 132 w 233"/>
              <a:gd name="T15" fmla="*/ 83 h 506"/>
              <a:gd name="T16" fmla="*/ 143 w 233"/>
              <a:gd name="T17" fmla="*/ 70 h 506"/>
              <a:gd name="T18" fmla="*/ 143 w 233"/>
              <a:gd name="T19" fmla="*/ 59 h 506"/>
              <a:gd name="T20" fmla="*/ 148 w 233"/>
              <a:gd name="T21" fmla="*/ 54 h 506"/>
              <a:gd name="T22" fmla="*/ 148 w 233"/>
              <a:gd name="T23" fmla="*/ 44 h 506"/>
              <a:gd name="T24" fmla="*/ 145 w 233"/>
              <a:gd name="T25" fmla="*/ 40 h 506"/>
              <a:gd name="T26" fmla="*/ 151 w 233"/>
              <a:gd name="T27" fmla="*/ 26 h 506"/>
              <a:gd name="T28" fmla="*/ 132 w 233"/>
              <a:gd name="T29" fmla="*/ 7 h 506"/>
              <a:gd name="T30" fmla="*/ 131 w 233"/>
              <a:gd name="T31" fmla="*/ 7 h 506"/>
              <a:gd name="T32" fmla="*/ 110 w 233"/>
              <a:gd name="T33" fmla="*/ 0 h 506"/>
              <a:gd name="T34" fmla="*/ 81 w 233"/>
              <a:gd name="T35" fmla="*/ 25 h 506"/>
              <a:gd name="T36" fmla="*/ 87 w 233"/>
              <a:gd name="T37" fmla="*/ 39 h 506"/>
              <a:gd name="T38" fmla="*/ 83 w 233"/>
              <a:gd name="T39" fmla="*/ 44 h 506"/>
              <a:gd name="T40" fmla="*/ 83 w 233"/>
              <a:gd name="T41" fmla="*/ 54 h 506"/>
              <a:gd name="T42" fmla="*/ 88 w 233"/>
              <a:gd name="T43" fmla="*/ 59 h 506"/>
              <a:gd name="T44" fmla="*/ 88 w 233"/>
              <a:gd name="T45" fmla="*/ 70 h 506"/>
              <a:gd name="T46" fmla="*/ 99 w 233"/>
              <a:gd name="T47" fmla="*/ 83 h 506"/>
              <a:gd name="T48" fmla="*/ 99 w 233"/>
              <a:gd name="T49" fmla="*/ 91 h 506"/>
              <a:gd name="T50" fmla="*/ 49 w 233"/>
              <a:gd name="T51" fmla="*/ 95 h 506"/>
              <a:gd name="T52" fmla="*/ 49 w 233"/>
              <a:gd name="T53" fmla="*/ 97 h 506"/>
              <a:gd name="T54" fmla="*/ 0 w 233"/>
              <a:gd name="T55" fmla="*/ 276 h 506"/>
              <a:gd name="T56" fmla="*/ 3 w 233"/>
              <a:gd name="T57" fmla="*/ 276 h 506"/>
              <a:gd name="T58" fmla="*/ 3 w 233"/>
              <a:gd name="T59" fmla="*/ 289 h 506"/>
              <a:gd name="T60" fmla="*/ 14 w 233"/>
              <a:gd name="T61" fmla="*/ 299 h 506"/>
              <a:gd name="T62" fmla="*/ 25 w 233"/>
              <a:gd name="T63" fmla="*/ 289 h 506"/>
              <a:gd name="T64" fmla="*/ 25 w 233"/>
              <a:gd name="T65" fmla="*/ 276 h 506"/>
              <a:gd name="T66" fmla="*/ 28 w 233"/>
              <a:gd name="T67" fmla="*/ 276 h 506"/>
              <a:gd name="T68" fmla="*/ 49 w 233"/>
              <a:gd name="T69" fmla="*/ 176 h 506"/>
              <a:gd name="T70" fmla="*/ 49 w 233"/>
              <a:gd name="T71" fmla="*/ 318 h 506"/>
              <a:gd name="T72" fmla="*/ 67 w 233"/>
              <a:gd name="T73" fmla="*/ 318 h 506"/>
              <a:gd name="T74" fmla="*/ 73 w 233"/>
              <a:gd name="T75" fmla="*/ 489 h 506"/>
              <a:gd name="T76" fmla="*/ 79 w 233"/>
              <a:gd name="T77" fmla="*/ 489 h 506"/>
              <a:gd name="T78" fmla="*/ 70 w 233"/>
              <a:gd name="T79" fmla="*/ 506 h 506"/>
              <a:gd name="T80" fmla="*/ 111 w 233"/>
              <a:gd name="T81" fmla="*/ 506 h 506"/>
              <a:gd name="T82" fmla="*/ 102 w 233"/>
              <a:gd name="T83" fmla="*/ 489 h 506"/>
              <a:gd name="T84" fmla="*/ 108 w 233"/>
              <a:gd name="T85" fmla="*/ 489 h 506"/>
              <a:gd name="T86" fmla="*/ 115 w 233"/>
              <a:gd name="T87" fmla="*/ 318 h 506"/>
              <a:gd name="T88" fmla="*/ 117 w 233"/>
              <a:gd name="T89" fmla="*/ 318 h 506"/>
              <a:gd name="T90" fmla="*/ 123 w 233"/>
              <a:gd name="T91" fmla="*/ 489 h 506"/>
              <a:gd name="T92" fmla="*/ 129 w 233"/>
              <a:gd name="T93" fmla="*/ 489 h 506"/>
              <a:gd name="T94" fmla="*/ 120 w 233"/>
              <a:gd name="T95" fmla="*/ 506 h 506"/>
              <a:gd name="T96" fmla="*/ 161 w 233"/>
              <a:gd name="T97" fmla="*/ 506 h 506"/>
              <a:gd name="T98" fmla="*/ 153 w 233"/>
              <a:gd name="T99" fmla="*/ 489 h 506"/>
              <a:gd name="T100" fmla="*/ 158 w 233"/>
              <a:gd name="T101" fmla="*/ 489 h 506"/>
              <a:gd name="T102" fmla="*/ 165 w 233"/>
              <a:gd name="T103" fmla="*/ 318 h 506"/>
              <a:gd name="T104" fmla="*/ 182 w 233"/>
              <a:gd name="T105" fmla="*/ 318 h 506"/>
              <a:gd name="T106" fmla="*/ 182 w 233"/>
              <a:gd name="T107" fmla="*/ 173 h 506"/>
              <a:gd name="T108" fmla="*/ 204 w 233"/>
              <a:gd name="T109" fmla="*/ 276 h 506"/>
              <a:gd name="T110" fmla="*/ 208 w 233"/>
              <a:gd name="T111" fmla="*/ 276 h 506"/>
              <a:gd name="T112" fmla="*/ 208 w 233"/>
              <a:gd name="T113" fmla="*/ 289 h 506"/>
              <a:gd name="T114" fmla="*/ 218 w 233"/>
              <a:gd name="T115" fmla="*/ 299 h 506"/>
              <a:gd name="T116" fmla="*/ 229 w 233"/>
              <a:gd name="T117" fmla="*/ 289 h 506"/>
              <a:gd name="T118" fmla="*/ 229 w 233"/>
              <a:gd name="T119" fmla="*/ 276 h 506"/>
              <a:gd name="T120" fmla="*/ 233 w 233"/>
              <a:gd name="T121" fmla="*/ 276 h 506"/>
              <a:gd name="T122" fmla="*/ 183 w 233"/>
              <a:gd name="T123" fmla="*/ 95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3" h="506">
                <a:moveTo>
                  <a:pt x="183" y="95"/>
                </a:moveTo>
                <a:cubicBezTo>
                  <a:pt x="182" y="95"/>
                  <a:pt x="182" y="95"/>
                  <a:pt x="182" y="95"/>
                </a:cubicBezTo>
                <a:cubicBezTo>
                  <a:pt x="182" y="95"/>
                  <a:pt x="182" y="95"/>
                  <a:pt x="182" y="95"/>
                </a:cubicBezTo>
                <a:cubicBezTo>
                  <a:pt x="132" y="91"/>
                  <a:pt x="132" y="91"/>
                  <a:pt x="132" y="91"/>
                </a:cubicBezTo>
                <a:cubicBezTo>
                  <a:pt x="132" y="91"/>
                  <a:pt x="132" y="91"/>
                  <a:pt x="132" y="91"/>
                </a:cubicBezTo>
                <a:cubicBezTo>
                  <a:pt x="132" y="91"/>
                  <a:pt x="132" y="91"/>
                  <a:pt x="132" y="91"/>
                </a:cubicBezTo>
                <a:cubicBezTo>
                  <a:pt x="132" y="91"/>
                  <a:pt x="132" y="91"/>
                  <a:pt x="132" y="91"/>
                </a:cubicBezTo>
                <a:cubicBezTo>
                  <a:pt x="132" y="83"/>
                  <a:pt x="132" y="83"/>
                  <a:pt x="132" y="83"/>
                </a:cubicBezTo>
                <a:cubicBezTo>
                  <a:pt x="138" y="82"/>
                  <a:pt x="143" y="76"/>
                  <a:pt x="143" y="70"/>
                </a:cubicBezTo>
                <a:cubicBezTo>
                  <a:pt x="143" y="59"/>
                  <a:pt x="143" y="59"/>
                  <a:pt x="143" y="59"/>
                </a:cubicBezTo>
                <a:cubicBezTo>
                  <a:pt x="146" y="59"/>
                  <a:pt x="148" y="57"/>
                  <a:pt x="148" y="54"/>
                </a:cubicBezTo>
                <a:cubicBezTo>
                  <a:pt x="148" y="44"/>
                  <a:pt x="148" y="44"/>
                  <a:pt x="148" y="44"/>
                </a:cubicBezTo>
                <a:cubicBezTo>
                  <a:pt x="148" y="42"/>
                  <a:pt x="146" y="40"/>
                  <a:pt x="145" y="40"/>
                </a:cubicBezTo>
                <a:cubicBezTo>
                  <a:pt x="148" y="36"/>
                  <a:pt x="151" y="31"/>
                  <a:pt x="151" y="26"/>
                </a:cubicBezTo>
                <a:cubicBezTo>
                  <a:pt x="151" y="16"/>
                  <a:pt x="142" y="7"/>
                  <a:pt x="132" y="7"/>
                </a:cubicBezTo>
                <a:cubicBezTo>
                  <a:pt x="131" y="7"/>
                  <a:pt x="131" y="7"/>
                  <a:pt x="131" y="7"/>
                </a:cubicBezTo>
                <a:cubicBezTo>
                  <a:pt x="126" y="3"/>
                  <a:pt x="118" y="0"/>
                  <a:pt x="110" y="0"/>
                </a:cubicBezTo>
                <a:cubicBezTo>
                  <a:pt x="94" y="0"/>
                  <a:pt x="81" y="11"/>
                  <a:pt x="81" y="25"/>
                </a:cubicBezTo>
                <a:cubicBezTo>
                  <a:pt x="81" y="30"/>
                  <a:pt x="83" y="35"/>
                  <a:pt x="87" y="39"/>
                </a:cubicBezTo>
                <a:cubicBezTo>
                  <a:pt x="85" y="40"/>
                  <a:pt x="83" y="42"/>
                  <a:pt x="83" y="44"/>
                </a:cubicBezTo>
                <a:cubicBezTo>
                  <a:pt x="83" y="54"/>
                  <a:pt x="83" y="54"/>
                  <a:pt x="83" y="54"/>
                </a:cubicBezTo>
                <a:cubicBezTo>
                  <a:pt x="83" y="57"/>
                  <a:pt x="85" y="59"/>
                  <a:pt x="88" y="59"/>
                </a:cubicBezTo>
                <a:cubicBezTo>
                  <a:pt x="88" y="70"/>
                  <a:pt x="88" y="70"/>
                  <a:pt x="88" y="70"/>
                </a:cubicBezTo>
                <a:cubicBezTo>
                  <a:pt x="88" y="77"/>
                  <a:pt x="93" y="82"/>
                  <a:pt x="99" y="83"/>
                </a:cubicBezTo>
                <a:cubicBezTo>
                  <a:pt x="99" y="91"/>
                  <a:pt x="99" y="91"/>
                  <a:pt x="99" y="91"/>
                </a:cubicBezTo>
                <a:cubicBezTo>
                  <a:pt x="49" y="95"/>
                  <a:pt x="49" y="95"/>
                  <a:pt x="49" y="95"/>
                </a:cubicBezTo>
                <a:cubicBezTo>
                  <a:pt x="49" y="97"/>
                  <a:pt x="49" y="97"/>
                  <a:pt x="49" y="97"/>
                </a:cubicBezTo>
                <a:cubicBezTo>
                  <a:pt x="23" y="155"/>
                  <a:pt x="6" y="213"/>
                  <a:pt x="0" y="276"/>
                </a:cubicBezTo>
                <a:cubicBezTo>
                  <a:pt x="3" y="276"/>
                  <a:pt x="3" y="276"/>
                  <a:pt x="3" y="276"/>
                </a:cubicBezTo>
                <a:cubicBezTo>
                  <a:pt x="3" y="289"/>
                  <a:pt x="3" y="289"/>
                  <a:pt x="3" y="289"/>
                </a:cubicBezTo>
                <a:cubicBezTo>
                  <a:pt x="3" y="295"/>
                  <a:pt x="8" y="299"/>
                  <a:pt x="14" y="299"/>
                </a:cubicBezTo>
                <a:cubicBezTo>
                  <a:pt x="20" y="299"/>
                  <a:pt x="25" y="295"/>
                  <a:pt x="25" y="289"/>
                </a:cubicBezTo>
                <a:cubicBezTo>
                  <a:pt x="25" y="276"/>
                  <a:pt x="25" y="276"/>
                  <a:pt x="25" y="276"/>
                </a:cubicBezTo>
                <a:cubicBezTo>
                  <a:pt x="28" y="276"/>
                  <a:pt x="28" y="276"/>
                  <a:pt x="28" y="276"/>
                </a:cubicBezTo>
                <a:cubicBezTo>
                  <a:pt x="32" y="241"/>
                  <a:pt x="39" y="208"/>
                  <a:pt x="49" y="176"/>
                </a:cubicBezTo>
                <a:cubicBezTo>
                  <a:pt x="49" y="318"/>
                  <a:pt x="49" y="318"/>
                  <a:pt x="49" y="318"/>
                </a:cubicBezTo>
                <a:cubicBezTo>
                  <a:pt x="67" y="318"/>
                  <a:pt x="67" y="318"/>
                  <a:pt x="67" y="318"/>
                </a:cubicBezTo>
                <a:cubicBezTo>
                  <a:pt x="73" y="489"/>
                  <a:pt x="73" y="489"/>
                  <a:pt x="73" y="489"/>
                </a:cubicBezTo>
                <a:cubicBezTo>
                  <a:pt x="79" y="489"/>
                  <a:pt x="79" y="489"/>
                  <a:pt x="79" y="489"/>
                </a:cubicBezTo>
                <a:cubicBezTo>
                  <a:pt x="74" y="493"/>
                  <a:pt x="70" y="499"/>
                  <a:pt x="70" y="506"/>
                </a:cubicBezTo>
                <a:cubicBezTo>
                  <a:pt x="111" y="506"/>
                  <a:pt x="111" y="506"/>
                  <a:pt x="111" y="506"/>
                </a:cubicBezTo>
                <a:cubicBezTo>
                  <a:pt x="111" y="499"/>
                  <a:pt x="108" y="493"/>
                  <a:pt x="102" y="489"/>
                </a:cubicBezTo>
                <a:cubicBezTo>
                  <a:pt x="108" y="489"/>
                  <a:pt x="108" y="489"/>
                  <a:pt x="108" y="489"/>
                </a:cubicBezTo>
                <a:cubicBezTo>
                  <a:pt x="115" y="318"/>
                  <a:pt x="115" y="318"/>
                  <a:pt x="115" y="318"/>
                </a:cubicBezTo>
                <a:cubicBezTo>
                  <a:pt x="117" y="318"/>
                  <a:pt x="117" y="318"/>
                  <a:pt x="117" y="318"/>
                </a:cubicBezTo>
                <a:cubicBezTo>
                  <a:pt x="123" y="489"/>
                  <a:pt x="123" y="489"/>
                  <a:pt x="123" y="489"/>
                </a:cubicBezTo>
                <a:cubicBezTo>
                  <a:pt x="129" y="489"/>
                  <a:pt x="129" y="489"/>
                  <a:pt x="129" y="489"/>
                </a:cubicBezTo>
                <a:cubicBezTo>
                  <a:pt x="124" y="493"/>
                  <a:pt x="120" y="499"/>
                  <a:pt x="120" y="506"/>
                </a:cubicBezTo>
                <a:cubicBezTo>
                  <a:pt x="161" y="506"/>
                  <a:pt x="161" y="506"/>
                  <a:pt x="161" y="506"/>
                </a:cubicBezTo>
                <a:cubicBezTo>
                  <a:pt x="161" y="499"/>
                  <a:pt x="158" y="493"/>
                  <a:pt x="153" y="489"/>
                </a:cubicBezTo>
                <a:cubicBezTo>
                  <a:pt x="158" y="489"/>
                  <a:pt x="158" y="489"/>
                  <a:pt x="158" y="489"/>
                </a:cubicBezTo>
                <a:cubicBezTo>
                  <a:pt x="165" y="318"/>
                  <a:pt x="165" y="318"/>
                  <a:pt x="165" y="318"/>
                </a:cubicBezTo>
                <a:cubicBezTo>
                  <a:pt x="182" y="318"/>
                  <a:pt x="182" y="318"/>
                  <a:pt x="182" y="318"/>
                </a:cubicBezTo>
                <a:cubicBezTo>
                  <a:pt x="182" y="173"/>
                  <a:pt x="182" y="173"/>
                  <a:pt x="182" y="173"/>
                </a:cubicBezTo>
                <a:cubicBezTo>
                  <a:pt x="193" y="206"/>
                  <a:pt x="200" y="240"/>
                  <a:pt x="204" y="276"/>
                </a:cubicBezTo>
                <a:cubicBezTo>
                  <a:pt x="208" y="276"/>
                  <a:pt x="208" y="276"/>
                  <a:pt x="208" y="276"/>
                </a:cubicBezTo>
                <a:cubicBezTo>
                  <a:pt x="208" y="289"/>
                  <a:pt x="208" y="289"/>
                  <a:pt x="208" y="289"/>
                </a:cubicBezTo>
                <a:cubicBezTo>
                  <a:pt x="208" y="295"/>
                  <a:pt x="212" y="299"/>
                  <a:pt x="218" y="299"/>
                </a:cubicBezTo>
                <a:cubicBezTo>
                  <a:pt x="224" y="299"/>
                  <a:pt x="229" y="295"/>
                  <a:pt x="229" y="289"/>
                </a:cubicBezTo>
                <a:cubicBezTo>
                  <a:pt x="229" y="276"/>
                  <a:pt x="229" y="276"/>
                  <a:pt x="229" y="276"/>
                </a:cubicBezTo>
                <a:cubicBezTo>
                  <a:pt x="233" y="276"/>
                  <a:pt x="233" y="276"/>
                  <a:pt x="233" y="276"/>
                </a:cubicBezTo>
                <a:cubicBezTo>
                  <a:pt x="227" y="212"/>
                  <a:pt x="210" y="153"/>
                  <a:pt x="183" y="95"/>
                </a:cubicBezTo>
                <a:close/>
              </a:path>
            </a:pathLst>
          </a:custGeom>
          <a:solidFill>
            <a:srgbClr val="005A9E"/>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8" name="Freeform 389"/>
          <p:cNvSpPr>
            <a:spLocks/>
          </p:cNvSpPr>
          <p:nvPr/>
        </p:nvSpPr>
        <p:spPr bwMode="auto">
          <a:xfrm flipH="1">
            <a:off x="7808211" y="4933518"/>
            <a:ext cx="908704" cy="2051305"/>
          </a:xfrm>
          <a:custGeom>
            <a:avLst/>
            <a:gdLst>
              <a:gd name="T0" fmla="*/ 189 w 241"/>
              <a:gd name="T1" fmla="*/ 99 h 545"/>
              <a:gd name="T2" fmla="*/ 189 w 241"/>
              <a:gd name="T3" fmla="*/ 99 h 545"/>
              <a:gd name="T4" fmla="*/ 189 w 241"/>
              <a:gd name="T5" fmla="*/ 99 h 545"/>
              <a:gd name="T6" fmla="*/ 137 w 241"/>
              <a:gd name="T7" fmla="*/ 94 h 545"/>
              <a:gd name="T8" fmla="*/ 137 w 241"/>
              <a:gd name="T9" fmla="*/ 86 h 545"/>
              <a:gd name="T10" fmla="*/ 148 w 241"/>
              <a:gd name="T11" fmla="*/ 73 h 545"/>
              <a:gd name="T12" fmla="*/ 148 w 241"/>
              <a:gd name="T13" fmla="*/ 61 h 545"/>
              <a:gd name="T14" fmla="*/ 153 w 241"/>
              <a:gd name="T15" fmla="*/ 56 h 545"/>
              <a:gd name="T16" fmla="*/ 153 w 241"/>
              <a:gd name="T17" fmla="*/ 46 h 545"/>
              <a:gd name="T18" fmla="*/ 150 w 241"/>
              <a:gd name="T19" fmla="*/ 41 h 545"/>
              <a:gd name="T20" fmla="*/ 156 w 241"/>
              <a:gd name="T21" fmla="*/ 27 h 545"/>
              <a:gd name="T22" fmla="*/ 136 w 241"/>
              <a:gd name="T23" fmla="*/ 7 h 545"/>
              <a:gd name="T24" fmla="*/ 136 w 241"/>
              <a:gd name="T25" fmla="*/ 7 h 545"/>
              <a:gd name="T26" fmla="*/ 114 w 241"/>
              <a:gd name="T27" fmla="*/ 0 h 545"/>
              <a:gd name="T28" fmla="*/ 84 w 241"/>
              <a:gd name="T29" fmla="*/ 25 h 545"/>
              <a:gd name="T30" fmla="*/ 90 w 241"/>
              <a:gd name="T31" fmla="*/ 41 h 545"/>
              <a:gd name="T32" fmla="*/ 86 w 241"/>
              <a:gd name="T33" fmla="*/ 46 h 545"/>
              <a:gd name="T34" fmla="*/ 86 w 241"/>
              <a:gd name="T35" fmla="*/ 56 h 545"/>
              <a:gd name="T36" fmla="*/ 91 w 241"/>
              <a:gd name="T37" fmla="*/ 61 h 545"/>
              <a:gd name="T38" fmla="*/ 91 w 241"/>
              <a:gd name="T39" fmla="*/ 73 h 545"/>
              <a:gd name="T40" fmla="*/ 103 w 241"/>
              <a:gd name="T41" fmla="*/ 86 h 545"/>
              <a:gd name="T42" fmla="*/ 103 w 241"/>
              <a:gd name="T43" fmla="*/ 94 h 545"/>
              <a:gd name="T44" fmla="*/ 51 w 241"/>
              <a:gd name="T45" fmla="*/ 99 h 545"/>
              <a:gd name="T46" fmla="*/ 51 w 241"/>
              <a:gd name="T47" fmla="*/ 100 h 545"/>
              <a:gd name="T48" fmla="*/ 0 w 241"/>
              <a:gd name="T49" fmla="*/ 286 h 545"/>
              <a:gd name="T50" fmla="*/ 4 w 241"/>
              <a:gd name="T51" fmla="*/ 286 h 545"/>
              <a:gd name="T52" fmla="*/ 4 w 241"/>
              <a:gd name="T53" fmla="*/ 299 h 545"/>
              <a:gd name="T54" fmla="*/ 15 w 241"/>
              <a:gd name="T55" fmla="*/ 310 h 545"/>
              <a:gd name="T56" fmla="*/ 26 w 241"/>
              <a:gd name="T57" fmla="*/ 299 h 545"/>
              <a:gd name="T58" fmla="*/ 26 w 241"/>
              <a:gd name="T59" fmla="*/ 286 h 545"/>
              <a:gd name="T60" fmla="*/ 29 w 241"/>
              <a:gd name="T61" fmla="*/ 286 h 545"/>
              <a:gd name="T62" fmla="*/ 51 w 241"/>
              <a:gd name="T63" fmla="*/ 182 h 545"/>
              <a:gd name="T64" fmla="*/ 51 w 241"/>
              <a:gd name="T65" fmla="*/ 330 h 545"/>
              <a:gd name="T66" fmla="*/ 69 w 241"/>
              <a:gd name="T67" fmla="*/ 330 h 545"/>
              <a:gd name="T68" fmla="*/ 76 w 241"/>
              <a:gd name="T69" fmla="*/ 528 h 545"/>
              <a:gd name="T70" fmla="*/ 82 w 241"/>
              <a:gd name="T71" fmla="*/ 528 h 545"/>
              <a:gd name="T72" fmla="*/ 73 w 241"/>
              <a:gd name="T73" fmla="*/ 545 h 545"/>
              <a:gd name="T74" fmla="*/ 115 w 241"/>
              <a:gd name="T75" fmla="*/ 545 h 545"/>
              <a:gd name="T76" fmla="*/ 106 w 241"/>
              <a:gd name="T77" fmla="*/ 528 h 545"/>
              <a:gd name="T78" fmla="*/ 112 w 241"/>
              <a:gd name="T79" fmla="*/ 528 h 545"/>
              <a:gd name="T80" fmla="*/ 119 w 241"/>
              <a:gd name="T81" fmla="*/ 330 h 545"/>
              <a:gd name="T82" fmla="*/ 121 w 241"/>
              <a:gd name="T83" fmla="*/ 330 h 545"/>
              <a:gd name="T84" fmla="*/ 128 w 241"/>
              <a:gd name="T85" fmla="*/ 528 h 545"/>
              <a:gd name="T86" fmla="*/ 134 w 241"/>
              <a:gd name="T87" fmla="*/ 528 h 545"/>
              <a:gd name="T88" fmla="*/ 125 w 241"/>
              <a:gd name="T89" fmla="*/ 545 h 545"/>
              <a:gd name="T90" fmla="*/ 167 w 241"/>
              <a:gd name="T91" fmla="*/ 545 h 545"/>
              <a:gd name="T92" fmla="*/ 158 w 241"/>
              <a:gd name="T93" fmla="*/ 528 h 545"/>
              <a:gd name="T94" fmla="*/ 164 w 241"/>
              <a:gd name="T95" fmla="*/ 528 h 545"/>
              <a:gd name="T96" fmla="*/ 171 w 241"/>
              <a:gd name="T97" fmla="*/ 330 h 545"/>
              <a:gd name="T98" fmla="*/ 189 w 241"/>
              <a:gd name="T99" fmla="*/ 330 h 545"/>
              <a:gd name="T100" fmla="*/ 189 w 241"/>
              <a:gd name="T101" fmla="*/ 179 h 545"/>
              <a:gd name="T102" fmla="*/ 212 w 241"/>
              <a:gd name="T103" fmla="*/ 286 h 545"/>
              <a:gd name="T104" fmla="*/ 215 w 241"/>
              <a:gd name="T105" fmla="*/ 286 h 545"/>
              <a:gd name="T106" fmla="*/ 215 w 241"/>
              <a:gd name="T107" fmla="*/ 299 h 545"/>
              <a:gd name="T108" fmla="*/ 226 w 241"/>
              <a:gd name="T109" fmla="*/ 310 h 545"/>
              <a:gd name="T110" fmla="*/ 237 w 241"/>
              <a:gd name="T111" fmla="*/ 299 h 545"/>
              <a:gd name="T112" fmla="*/ 237 w 241"/>
              <a:gd name="T113" fmla="*/ 286 h 545"/>
              <a:gd name="T114" fmla="*/ 241 w 241"/>
              <a:gd name="T115" fmla="*/ 286 h 545"/>
              <a:gd name="T116" fmla="*/ 189 w 241"/>
              <a:gd name="T117" fmla="*/ 99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545">
                <a:moveTo>
                  <a:pt x="189" y="99"/>
                </a:moveTo>
                <a:cubicBezTo>
                  <a:pt x="189" y="99"/>
                  <a:pt x="189" y="99"/>
                  <a:pt x="189" y="99"/>
                </a:cubicBezTo>
                <a:cubicBezTo>
                  <a:pt x="189" y="99"/>
                  <a:pt x="189" y="99"/>
                  <a:pt x="189" y="99"/>
                </a:cubicBezTo>
                <a:cubicBezTo>
                  <a:pt x="137" y="94"/>
                  <a:pt x="137" y="94"/>
                  <a:pt x="137" y="94"/>
                </a:cubicBezTo>
                <a:cubicBezTo>
                  <a:pt x="137" y="86"/>
                  <a:pt x="137" y="86"/>
                  <a:pt x="137" y="86"/>
                </a:cubicBezTo>
                <a:cubicBezTo>
                  <a:pt x="143" y="85"/>
                  <a:pt x="148" y="79"/>
                  <a:pt x="148" y="73"/>
                </a:cubicBezTo>
                <a:cubicBezTo>
                  <a:pt x="148" y="61"/>
                  <a:pt x="148" y="61"/>
                  <a:pt x="148" y="61"/>
                </a:cubicBezTo>
                <a:cubicBezTo>
                  <a:pt x="151" y="61"/>
                  <a:pt x="153" y="59"/>
                  <a:pt x="153" y="56"/>
                </a:cubicBezTo>
                <a:cubicBezTo>
                  <a:pt x="153" y="46"/>
                  <a:pt x="153" y="46"/>
                  <a:pt x="153" y="46"/>
                </a:cubicBezTo>
                <a:cubicBezTo>
                  <a:pt x="153" y="44"/>
                  <a:pt x="152" y="42"/>
                  <a:pt x="150" y="41"/>
                </a:cubicBezTo>
                <a:cubicBezTo>
                  <a:pt x="154" y="38"/>
                  <a:pt x="156" y="33"/>
                  <a:pt x="156" y="27"/>
                </a:cubicBezTo>
                <a:cubicBezTo>
                  <a:pt x="156" y="16"/>
                  <a:pt x="147" y="7"/>
                  <a:pt x="136" y="7"/>
                </a:cubicBezTo>
                <a:cubicBezTo>
                  <a:pt x="136" y="7"/>
                  <a:pt x="136" y="7"/>
                  <a:pt x="136" y="7"/>
                </a:cubicBezTo>
                <a:cubicBezTo>
                  <a:pt x="130" y="3"/>
                  <a:pt x="123" y="0"/>
                  <a:pt x="114" y="0"/>
                </a:cubicBezTo>
                <a:cubicBezTo>
                  <a:pt x="97" y="0"/>
                  <a:pt x="84" y="11"/>
                  <a:pt x="84" y="25"/>
                </a:cubicBezTo>
                <a:cubicBezTo>
                  <a:pt x="84" y="31"/>
                  <a:pt x="86" y="37"/>
                  <a:pt x="90" y="41"/>
                </a:cubicBezTo>
                <a:cubicBezTo>
                  <a:pt x="88" y="41"/>
                  <a:pt x="86" y="43"/>
                  <a:pt x="86" y="46"/>
                </a:cubicBezTo>
                <a:cubicBezTo>
                  <a:pt x="86" y="56"/>
                  <a:pt x="86" y="56"/>
                  <a:pt x="86" y="56"/>
                </a:cubicBezTo>
                <a:cubicBezTo>
                  <a:pt x="86" y="59"/>
                  <a:pt x="88" y="61"/>
                  <a:pt x="91" y="61"/>
                </a:cubicBezTo>
                <a:cubicBezTo>
                  <a:pt x="91" y="73"/>
                  <a:pt x="91" y="73"/>
                  <a:pt x="91" y="73"/>
                </a:cubicBezTo>
                <a:cubicBezTo>
                  <a:pt x="91" y="80"/>
                  <a:pt x="96" y="86"/>
                  <a:pt x="103" y="86"/>
                </a:cubicBezTo>
                <a:cubicBezTo>
                  <a:pt x="103" y="94"/>
                  <a:pt x="103" y="94"/>
                  <a:pt x="103" y="94"/>
                </a:cubicBezTo>
                <a:cubicBezTo>
                  <a:pt x="51" y="99"/>
                  <a:pt x="51" y="99"/>
                  <a:pt x="51" y="99"/>
                </a:cubicBezTo>
                <a:cubicBezTo>
                  <a:pt x="51" y="100"/>
                  <a:pt x="51" y="100"/>
                  <a:pt x="51" y="100"/>
                </a:cubicBezTo>
                <a:cubicBezTo>
                  <a:pt x="23" y="160"/>
                  <a:pt x="6" y="220"/>
                  <a:pt x="0" y="286"/>
                </a:cubicBezTo>
                <a:cubicBezTo>
                  <a:pt x="4" y="286"/>
                  <a:pt x="4" y="286"/>
                  <a:pt x="4" y="286"/>
                </a:cubicBezTo>
                <a:cubicBezTo>
                  <a:pt x="4" y="299"/>
                  <a:pt x="4" y="299"/>
                  <a:pt x="4" y="299"/>
                </a:cubicBezTo>
                <a:cubicBezTo>
                  <a:pt x="4" y="305"/>
                  <a:pt x="9" y="310"/>
                  <a:pt x="15" y="310"/>
                </a:cubicBezTo>
                <a:cubicBezTo>
                  <a:pt x="21" y="310"/>
                  <a:pt x="26" y="305"/>
                  <a:pt x="26" y="299"/>
                </a:cubicBezTo>
                <a:cubicBezTo>
                  <a:pt x="26" y="286"/>
                  <a:pt x="26" y="286"/>
                  <a:pt x="26" y="286"/>
                </a:cubicBezTo>
                <a:cubicBezTo>
                  <a:pt x="29" y="286"/>
                  <a:pt x="29" y="286"/>
                  <a:pt x="29" y="286"/>
                </a:cubicBezTo>
                <a:cubicBezTo>
                  <a:pt x="33" y="250"/>
                  <a:pt x="41" y="216"/>
                  <a:pt x="51" y="182"/>
                </a:cubicBezTo>
                <a:cubicBezTo>
                  <a:pt x="51" y="330"/>
                  <a:pt x="51" y="330"/>
                  <a:pt x="51" y="330"/>
                </a:cubicBezTo>
                <a:cubicBezTo>
                  <a:pt x="69" y="330"/>
                  <a:pt x="69" y="330"/>
                  <a:pt x="69" y="330"/>
                </a:cubicBezTo>
                <a:cubicBezTo>
                  <a:pt x="76" y="528"/>
                  <a:pt x="76" y="528"/>
                  <a:pt x="76" y="528"/>
                </a:cubicBezTo>
                <a:cubicBezTo>
                  <a:pt x="82" y="528"/>
                  <a:pt x="82" y="528"/>
                  <a:pt x="82" y="528"/>
                </a:cubicBezTo>
                <a:cubicBezTo>
                  <a:pt x="76" y="531"/>
                  <a:pt x="73" y="538"/>
                  <a:pt x="73" y="545"/>
                </a:cubicBezTo>
                <a:cubicBezTo>
                  <a:pt x="115" y="545"/>
                  <a:pt x="115" y="545"/>
                  <a:pt x="115" y="545"/>
                </a:cubicBezTo>
                <a:cubicBezTo>
                  <a:pt x="115" y="538"/>
                  <a:pt x="112" y="531"/>
                  <a:pt x="106" y="528"/>
                </a:cubicBezTo>
                <a:cubicBezTo>
                  <a:pt x="112" y="528"/>
                  <a:pt x="112" y="528"/>
                  <a:pt x="112" y="528"/>
                </a:cubicBezTo>
                <a:cubicBezTo>
                  <a:pt x="119" y="330"/>
                  <a:pt x="119" y="330"/>
                  <a:pt x="119" y="330"/>
                </a:cubicBezTo>
                <a:cubicBezTo>
                  <a:pt x="121" y="330"/>
                  <a:pt x="121" y="330"/>
                  <a:pt x="121" y="330"/>
                </a:cubicBezTo>
                <a:cubicBezTo>
                  <a:pt x="128" y="528"/>
                  <a:pt x="128" y="528"/>
                  <a:pt x="128" y="528"/>
                </a:cubicBezTo>
                <a:cubicBezTo>
                  <a:pt x="134" y="528"/>
                  <a:pt x="134" y="528"/>
                  <a:pt x="134" y="528"/>
                </a:cubicBezTo>
                <a:cubicBezTo>
                  <a:pt x="128" y="531"/>
                  <a:pt x="125" y="538"/>
                  <a:pt x="125" y="545"/>
                </a:cubicBezTo>
                <a:cubicBezTo>
                  <a:pt x="167" y="545"/>
                  <a:pt x="167" y="545"/>
                  <a:pt x="167" y="545"/>
                </a:cubicBezTo>
                <a:cubicBezTo>
                  <a:pt x="167" y="538"/>
                  <a:pt x="164" y="531"/>
                  <a:pt x="158" y="528"/>
                </a:cubicBezTo>
                <a:cubicBezTo>
                  <a:pt x="164" y="528"/>
                  <a:pt x="164" y="528"/>
                  <a:pt x="164" y="528"/>
                </a:cubicBezTo>
                <a:cubicBezTo>
                  <a:pt x="171" y="330"/>
                  <a:pt x="171" y="330"/>
                  <a:pt x="171" y="330"/>
                </a:cubicBezTo>
                <a:cubicBezTo>
                  <a:pt x="189" y="330"/>
                  <a:pt x="189" y="330"/>
                  <a:pt x="189" y="330"/>
                </a:cubicBezTo>
                <a:cubicBezTo>
                  <a:pt x="189" y="179"/>
                  <a:pt x="189" y="179"/>
                  <a:pt x="189" y="179"/>
                </a:cubicBezTo>
                <a:cubicBezTo>
                  <a:pt x="200" y="214"/>
                  <a:pt x="208" y="249"/>
                  <a:pt x="212" y="286"/>
                </a:cubicBezTo>
                <a:cubicBezTo>
                  <a:pt x="215" y="286"/>
                  <a:pt x="215" y="286"/>
                  <a:pt x="215" y="286"/>
                </a:cubicBezTo>
                <a:cubicBezTo>
                  <a:pt x="215" y="299"/>
                  <a:pt x="215" y="299"/>
                  <a:pt x="215" y="299"/>
                </a:cubicBezTo>
                <a:cubicBezTo>
                  <a:pt x="215" y="305"/>
                  <a:pt x="220" y="310"/>
                  <a:pt x="226" y="310"/>
                </a:cubicBezTo>
                <a:cubicBezTo>
                  <a:pt x="232" y="310"/>
                  <a:pt x="237" y="305"/>
                  <a:pt x="237" y="299"/>
                </a:cubicBezTo>
                <a:cubicBezTo>
                  <a:pt x="237" y="286"/>
                  <a:pt x="237" y="286"/>
                  <a:pt x="237" y="286"/>
                </a:cubicBezTo>
                <a:cubicBezTo>
                  <a:pt x="241" y="286"/>
                  <a:pt x="241" y="286"/>
                  <a:pt x="241" y="286"/>
                </a:cubicBezTo>
                <a:cubicBezTo>
                  <a:pt x="235" y="220"/>
                  <a:pt x="217" y="159"/>
                  <a:pt x="189" y="99"/>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9" name="Freeform 390"/>
          <p:cNvSpPr>
            <a:spLocks/>
          </p:cNvSpPr>
          <p:nvPr/>
        </p:nvSpPr>
        <p:spPr bwMode="auto">
          <a:xfrm flipH="1">
            <a:off x="7059727" y="5083265"/>
            <a:ext cx="633853" cy="1901559"/>
          </a:xfrm>
          <a:custGeom>
            <a:avLst/>
            <a:gdLst>
              <a:gd name="T0" fmla="*/ 142 w 172"/>
              <a:gd name="T1" fmla="*/ 104 h 516"/>
              <a:gd name="T2" fmla="*/ 102 w 172"/>
              <a:gd name="T3" fmla="*/ 100 h 516"/>
              <a:gd name="T4" fmla="*/ 99 w 172"/>
              <a:gd name="T5" fmla="*/ 96 h 516"/>
              <a:gd name="T6" fmla="*/ 129 w 172"/>
              <a:gd name="T7" fmla="*/ 82 h 516"/>
              <a:gd name="T8" fmla="*/ 117 w 172"/>
              <a:gd name="T9" fmla="*/ 76 h 516"/>
              <a:gd name="T10" fmla="*/ 122 w 172"/>
              <a:gd name="T11" fmla="*/ 60 h 516"/>
              <a:gd name="T12" fmla="*/ 122 w 172"/>
              <a:gd name="T13" fmla="*/ 59 h 516"/>
              <a:gd name="T14" fmla="*/ 106 w 172"/>
              <a:gd name="T15" fmla="*/ 15 h 516"/>
              <a:gd name="T16" fmla="*/ 50 w 172"/>
              <a:gd name="T17" fmla="*/ 39 h 516"/>
              <a:gd name="T18" fmla="*/ 54 w 172"/>
              <a:gd name="T19" fmla="*/ 59 h 516"/>
              <a:gd name="T20" fmla="*/ 51 w 172"/>
              <a:gd name="T21" fmla="*/ 76 h 516"/>
              <a:gd name="T22" fmla="*/ 60 w 172"/>
              <a:gd name="T23" fmla="*/ 95 h 516"/>
              <a:gd name="T24" fmla="*/ 75 w 172"/>
              <a:gd name="T25" fmla="*/ 100 h 516"/>
              <a:gd name="T26" fmla="*/ 31 w 172"/>
              <a:gd name="T27" fmla="*/ 104 h 516"/>
              <a:gd name="T28" fmla="*/ 31 w 172"/>
              <a:gd name="T29" fmla="*/ 104 h 516"/>
              <a:gd name="T30" fmla="*/ 3 w 172"/>
              <a:gd name="T31" fmla="*/ 237 h 516"/>
              <a:gd name="T32" fmla="*/ 11 w 172"/>
              <a:gd name="T33" fmla="*/ 254 h 516"/>
              <a:gd name="T34" fmla="*/ 19 w 172"/>
              <a:gd name="T35" fmla="*/ 237 h 516"/>
              <a:gd name="T36" fmla="*/ 34 w 172"/>
              <a:gd name="T37" fmla="*/ 160 h 516"/>
              <a:gd name="T38" fmla="*/ 40 w 172"/>
              <a:gd name="T39" fmla="*/ 390 h 516"/>
              <a:gd name="T40" fmla="*/ 59 w 172"/>
              <a:gd name="T41" fmla="*/ 508 h 516"/>
              <a:gd name="T42" fmla="*/ 59 w 172"/>
              <a:gd name="T43" fmla="*/ 516 h 516"/>
              <a:gd name="T44" fmla="*/ 85 w 172"/>
              <a:gd name="T45" fmla="*/ 516 h 516"/>
              <a:gd name="T46" fmla="*/ 85 w 172"/>
              <a:gd name="T47" fmla="*/ 390 h 516"/>
              <a:gd name="T48" fmla="*/ 95 w 172"/>
              <a:gd name="T49" fmla="*/ 508 h 516"/>
              <a:gd name="T50" fmla="*/ 95 w 172"/>
              <a:gd name="T51" fmla="*/ 516 h 516"/>
              <a:gd name="T52" fmla="*/ 120 w 172"/>
              <a:gd name="T53" fmla="*/ 516 h 516"/>
              <a:gd name="T54" fmla="*/ 120 w 172"/>
              <a:gd name="T55" fmla="*/ 390 h 516"/>
              <a:gd name="T56" fmla="*/ 133 w 172"/>
              <a:gd name="T57" fmla="*/ 271 h 516"/>
              <a:gd name="T58" fmla="*/ 151 w 172"/>
              <a:gd name="T59" fmla="*/ 237 h 516"/>
              <a:gd name="T60" fmla="*/ 154 w 172"/>
              <a:gd name="T61" fmla="*/ 247 h 516"/>
              <a:gd name="T62" fmla="*/ 170 w 172"/>
              <a:gd name="T63" fmla="*/ 247 h 516"/>
              <a:gd name="T64" fmla="*/ 172 w 172"/>
              <a:gd name="T65" fmla="*/ 23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516">
                <a:moveTo>
                  <a:pt x="142" y="104"/>
                </a:moveTo>
                <a:cubicBezTo>
                  <a:pt x="142" y="104"/>
                  <a:pt x="142" y="104"/>
                  <a:pt x="142" y="104"/>
                </a:cubicBezTo>
                <a:cubicBezTo>
                  <a:pt x="102" y="100"/>
                  <a:pt x="102" y="100"/>
                  <a:pt x="102" y="100"/>
                </a:cubicBezTo>
                <a:cubicBezTo>
                  <a:pt x="102" y="100"/>
                  <a:pt x="102" y="100"/>
                  <a:pt x="102" y="100"/>
                </a:cubicBezTo>
                <a:cubicBezTo>
                  <a:pt x="98" y="100"/>
                  <a:pt x="98" y="100"/>
                  <a:pt x="98" y="100"/>
                </a:cubicBezTo>
                <a:cubicBezTo>
                  <a:pt x="99" y="96"/>
                  <a:pt x="99" y="96"/>
                  <a:pt x="99" y="96"/>
                </a:cubicBezTo>
                <a:cubicBezTo>
                  <a:pt x="104" y="96"/>
                  <a:pt x="108" y="96"/>
                  <a:pt x="116" y="95"/>
                </a:cubicBezTo>
                <a:cubicBezTo>
                  <a:pt x="127" y="93"/>
                  <a:pt x="129" y="86"/>
                  <a:pt x="129" y="82"/>
                </a:cubicBezTo>
                <a:cubicBezTo>
                  <a:pt x="129" y="77"/>
                  <a:pt x="126" y="70"/>
                  <a:pt x="125" y="76"/>
                </a:cubicBezTo>
                <a:cubicBezTo>
                  <a:pt x="123" y="81"/>
                  <a:pt x="118" y="80"/>
                  <a:pt x="117" y="76"/>
                </a:cubicBezTo>
                <a:cubicBezTo>
                  <a:pt x="116" y="74"/>
                  <a:pt x="118" y="68"/>
                  <a:pt x="120" y="64"/>
                </a:cubicBezTo>
                <a:cubicBezTo>
                  <a:pt x="120" y="62"/>
                  <a:pt x="121" y="61"/>
                  <a:pt x="122" y="60"/>
                </a:cubicBezTo>
                <a:cubicBezTo>
                  <a:pt x="122" y="59"/>
                  <a:pt x="122" y="59"/>
                  <a:pt x="122" y="59"/>
                </a:cubicBezTo>
                <a:cubicBezTo>
                  <a:pt x="122" y="59"/>
                  <a:pt x="122" y="59"/>
                  <a:pt x="122" y="59"/>
                </a:cubicBezTo>
                <a:cubicBezTo>
                  <a:pt x="123" y="55"/>
                  <a:pt x="124" y="50"/>
                  <a:pt x="124" y="45"/>
                </a:cubicBezTo>
                <a:cubicBezTo>
                  <a:pt x="124" y="31"/>
                  <a:pt x="117" y="19"/>
                  <a:pt x="106" y="15"/>
                </a:cubicBezTo>
                <a:cubicBezTo>
                  <a:pt x="100" y="6"/>
                  <a:pt x="91" y="0"/>
                  <a:pt x="81" y="0"/>
                </a:cubicBezTo>
                <a:cubicBezTo>
                  <a:pt x="64" y="0"/>
                  <a:pt x="50" y="17"/>
                  <a:pt x="50" y="39"/>
                </a:cubicBezTo>
                <a:cubicBezTo>
                  <a:pt x="50" y="47"/>
                  <a:pt x="51" y="53"/>
                  <a:pt x="54" y="59"/>
                </a:cubicBezTo>
                <a:cubicBezTo>
                  <a:pt x="54" y="59"/>
                  <a:pt x="54" y="59"/>
                  <a:pt x="54" y="59"/>
                </a:cubicBezTo>
                <a:cubicBezTo>
                  <a:pt x="54" y="59"/>
                  <a:pt x="61" y="72"/>
                  <a:pt x="59" y="76"/>
                </a:cubicBezTo>
                <a:cubicBezTo>
                  <a:pt x="58" y="80"/>
                  <a:pt x="53" y="81"/>
                  <a:pt x="51" y="76"/>
                </a:cubicBezTo>
                <a:cubicBezTo>
                  <a:pt x="49" y="70"/>
                  <a:pt x="46" y="77"/>
                  <a:pt x="47" y="82"/>
                </a:cubicBezTo>
                <a:cubicBezTo>
                  <a:pt x="47" y="86"/>
                  <a:pt x="49" y="93"/>
                  <a:pt x="60" y="95"/>
                </a:cubicBezTo>
                <a:cubicBezTo>
                  <a:pt x="66" y="96"/>
                  <a:pt x="70" y="96"/>
                  <a:pt x="75" y="96"/>
                </a:cubicBezTo>
                <a:cubicBezTo>
                  <a:pt x="75" y="100"/>
                  <a:pt x="75" y="100"/>
                  <a:pt x="75" y="100"/>
                </a:cubicBezTo>
                <a:cubicBezTo>
                  <a:pt x="71" y="100"/>
                  <a:pt x="71" y="100"/>
                  <a:pt x="71" y="100"/>
                </a:cubicBezTo>
                <a:cubicBezTo>
                  <a:pt x="31" y="104"/>
                  <a:pt x="31" y="104"/>
                  <a:pt x="31" y="104"/>
                </a:cubicBezTo>
                <a:cubicBezTo>
                  <a:pt x="31" y="104"/>
                  <a:pt x="31" y="104"/>
                  <a:pt x="31" y="104"/>
                </a:cubicBezTo>
                <a:cubicBezTo>
                  <a:pt x="31" y="104"/>
                  <a:pt x="31" y="104"/>
                  <a:pt x="31" y="104"/>
                </a:cubicBezTo>
                <a:cubicBezTo>
                  <a:pt x="11" y="148"/>
                  <a:pt x="4" y="190"/>
                  <a:pt x="0" y="237"/>
                </a:cubicBezTo>
                <a:cubicBezTo>
                  <a:pt x="3" y="237"/>
                  <a:pt x="3" y="237"/>
                  <a:pt x="3" y="237"/>
                </a:cubicBezTo>
                <a:cubicBezTo>
                  <a:pt x="3" y="247"/>
                  <a:pt x="3" y="247"/>
                  <a:pt x="3" y="247"/>
                </a:cubicBezTo>
                <a:cubicBezTo>
                  <a:pt x="3" y="251"/>
                  <a:pt x="6" y="254"/>
                  <a:pt x="11" y="254"/>
                </a:cubicBezTo>
                <a:cubicBezTo>
                  <a:pt x="15" y="254"/>
                  <a:pt x="19" y="251"/>
                  <a:pt x="19" y="247"/>
                </a:cubicBezTo>
                <a:cubicBezTo>
                  <a:pt x="19" y="237"/>
                  <a:pt x="19" y="237"/>
                  <a:pt x="19" y="237"/>
                </a:cubicBezTo>
                <a:cubicBezTo>
                  <a:pt x="21" y="237"/>
                  <a:pt x="21" y="237"/>
                  <a:pt x="21" y="237"/>
                </a:cubicBezTo>
                <a:cubicBezTo>
                  <a:pt x="24" y="210"/>
                  <a:pt x="28" y="185"/>
                  <a:pt x="34" y="160"/>
                </a:cubicBezTo>
                <a:cubicBezTo>
                  <a:pt x="40" y="271"/>
                  <a:pt x="40" y="271"/>
                  <a:pt x="40" y="271"/>
                </a:cubicBezTo>
                <a:cubicBezTo>
                  <a:pt x="40" y="390"/>
                  <a:pt x="40" y="390"/>
                  <a:pt x="40" y="390"/>
                </a:cubicBezTo>
                <a:cubicBezTo>
                  <a:pt x="56" y="390"/>
                  <a:pt x="56" y="390"/>
                  <a:pt x="56" y="390"/>
                </a:cubicBezTo>
                <a:cubicBezTo>
                  <a:pt x="59" y="508"/>
                  <a:pt x="59" y="508"/>
                  <a:pt x="59" y="508"/>
                </a:cubicBezTo>
                <a:cubicBezTo>
                  <a:pt x="57" y="510"/>
                  <a:pt x="56" y="513"/>
                  <a:pt x="56" y="516"/>
                </a:cubicBezTo>
                <a:cubicBezTo>
                  <a:pt x="59" y="516"/>
                  <a:pt x="59" y="516"/>
                  <a:pt x="59" y="516"/>
                </a:cubicBezTo>
                <a:cubicBezTo>
                  <a:pt x="82" y="516"/>
                  <a:pt x="82" y="516"/>
                  <a:pt x="82" y="516"/>
                </a:cubicBezTo>
                <a:cubicBezTo>
                  <a:pt x="85" y="516"/>
                  <a:pt x="85" y="516"/>
                  <a:pt x="85" y="516"/>
                </a:cubicBezTo>
                <a:cubicBezTo>
                  <a:pt x="85" y="513"/>
                  <a:pt x="84" y="510"/>
                  <a:pt x="82" y="508"/>
                </a:cubicBezTo>
                <a:cubicBezTo>
                  <a:pt x="85" y="390"/>
                  <a:pt x="85" y="390"/>
                  <a:pt x="85" y="390"/>
                </a:cubicBezTo>
                <a:cubicBezTo>
                  <a:pt x="92" y="390"/>
                  <a:pt x="92" y="390"/>
                  <a:pt x="92" y="390"/>
                </a:cubicBezTo>
                <a:cubicBezTo>
                  <a:pt x="95" y="508"/>
                  <a:pt x="95" y="508"/>
                  <a:pt x="95" y="508"/>
                </a:cubicBezTo>
                <a:cubicBezTo>
                  <a:pt x="93" y="510"/>
                  <a:pt x="92" y="513"/>
                  <a:pt x="92" y="516"/>
                </a:cubicBezTo>
                <a:cubicBezTo>
                  <a:pt x="95" y="516"/>
                  <a:pt x="95" y="516"/>
                  <a:pt x="95" y="516"/>
                </a:cubicBezTo>
                <a:cubicBezTo>
                  <a:pt x="117" y="516"/>
                  <a:pt x="117" y="516"/>
                  <a:pt x="117" y="516"/>
                </a:cubicBezTo>
                <a:cubicBezTo>
                  <a:pt x="120" y="516"/>
                  <a:pt x="120" y="516"/>
                  <a:pt x="120" y="516"/>
                </a:cubicBezTo>
                <a:cubicBezTo>
                  <a:pt x="120" y="513"/>
                  <a:pt x="119" y="510"/>
                  <a:pt x="117" y="508"/>
                </a:cubicBezTo>
                <a:cubicBezTo>
                  <a:pt x="120" y="390"/>
                  <a:pt x="120" y="390"/>
                  <a:pt x="120" y="390"/>
                </a:cubicBezTo>
                <a:cubicBezTo>
                  <a:pt x="133" y="390"/>
                  <a:pt x="133" y="390"/>
                  <a:pt x="133" y="390"/>
                </a:cubicBezTo>
                <a:cubicBezTo>
                  <a:pt x="133" y="271"/>
                  <a:pt x="133" y="271"/>
                  <a:pt x="133" y="271"/>
                </a:cubicBezTo>
                <a:cubicBezTo>
                  <a:pt x="139" y="160"/>
                  <a:pt x="139" y="160"/>
                  <a:pt x="139" y="160"/>
                </a:cubicBezTo>
                <a:cubicBezTo>
                  <a:pt x="145" y="185"/>
                  <a:pt x="148" y="210"/>
                  <a:pt x="151" y="237"/>
                </a:cubicBezTo>
                <a:cubicBezTo>
                  <a:pt x="154" y="237"/>
                  <a:pt x="154" y="237"/>
                  <a:pt x="154" y="237"/>
                </a:cubicBezTo>
                <a:cubicBezTo>
                  <a:pt x="154" y="247"/>
                  <a:pt x="154" y="247"/>
                  <a:pt x="154" y="247"/>
                </a:cubicBezTo>
                <a:cubicBezTo>
                  <a:pt x="154" y="251"/>
                  <a:pt x="157" y="254"/>
                  <a:pt x="162" y="254"/>
                </a:cubicBezTo>
                <a:cubicBezTo>
                  <a:pt x="166" y="254"/>
                  <a:pt x="170" y="251"/>
                  <a:pt x="170" y="247"/>
                </a:cubicBezTo>
                <a:cubicBezTo>
                  <a:pt x="170" y="237"/>
                  <a:pt x="170" y="237"/>
                  <a:pt x="170" y="237"/>
                </a:cubicBezTo>
                <a:cubicBezTo>
                  <a:pt x="172" y="237"/>
                  <a:pt x="172" y="237"/>
                  <a:pt x="172" y="237"/>
                </a:cubicBezTo>
                <a:cubicBezTo>
                  <a:pt x="168" y="190"/>
                  <a:pt x="162" y="148"/>
                  <a:pt x="142" y="104"/>
                </a:cubicBezTo>
                <a:close/>
              </a:path>
            </a:pathLst>
          </a:custGeom>
          <a:solidFill>
            <a:srgbClr val="005A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7" name="Group 6"/>
          <p:cNvGrpSpPr/>
          <p:nvPr/>
        </p:nvGrpSpPr>
        <p:grpSpPr>
          <a:xfrm>
            <a:off x="7305119" y="4829914"/>
            <a:ext cx="763537" cy="2155984"/>
            <a:chOff x="7160079" y="4735640"/>
            <a:chExt cx="748634" cy="2113902"/>
          </a:xfrm>
        </p:grpSpPr>
        <p:sp>
          <p:nvSpPr>
            <p:cNvPr id="399" name="Freeform 421"/>
            <p:cNvSpPr>
              <a:spLocks/>
            </p:cNvSpPr>
            <p:nvPr/>
          </p:nvSpPr>
          <p:spPr bwMode="auto">
            <a:xfrm flipH="1">
              <a:off x="7511204" y="6013176"/>
              <a:ext cx="205800" cy="824156"/>
            </a:xfrm>
            <a:custGeom>
              <a:avLst/>
              <a:gdLst>
                <a:gd name="T0" fmla="*/ 63 w 82"/>
                <a:gd name="T1" fmla="*/ 309 h 309"/>
                <a:gd name="T2" fmla="*/ 9 w 82"/>
                <a:gd name="T3" fmla="*/ 309 h 309"/>
                <a:gd name="T4" fmla="*/ 0 w 82"/>
                <a:gd name="T5" fmla="*/ 0 h 309"/>
                <a:gd name="T6" fmla="*/ 82 w 82"/>
                <a:gd name="T7" fmla="*/ 0 h 309"/>
                <a:gd name="T8" fmla="*/ 63 w 82"/>
                <a:gd name="T9" fmla="*/ 309 h 309"/>
              </a:gdLst>
              <a:ahLst/>
              <a:cxnLst>
                <a:cxn ang="0">
                  <a:pos x="T0" y="T1"/>
                </a:cxn>
                <a:cxn ang="0">
                  <a:pos x="T2" y="T3"/>
                </a:cxn>
                <a:cxn ang="0">
                  <a:pos x="T4" y="T5"/>
                </a:cxn>
                <a:cxn ang="0">
                  <a:pos x="T6" y="T7"/>
                </a:cxn>
                <a:cxn ang="0">
                  <a:pos x="T8" y="T9"/>
                </a:cxn>
              </a:cxnLst>
              <a:rect l="0" t="0" r="r" b="b"/>
              <a:pathLst>
                <a:path w="82" h="309">
                  <a:moveTo>
                    <a:pt x="63" y="309"/>
                  </a:moveTo>
                  <a:lnTo>
                    <a:pt x="9" y="309"/>
                  </a:lnTo>
                  <a:lnTo>
                    <a:pt x="0" y="0"/>
                  </a:lnTo>
                  <a:lnTo>
                    <a:pt x="82" y="0"/>
                  </a:lnTo>
                  <a:lnTo>
                    <a:pt x="63"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0" name="Freeform 422"/>
            <p:cNvSpPr>
              <a:spLocks/>
            </p:cNvSpPr>
            <p:nvPr/>
          </p:nvSpPr>
          <p:spPr bwMode="auto">
            <a:xfrm flipH="1">
              <a:off x="7570639" y="6789308"/>
              <a:ext cx="120468" cy="60234"/>
            </a:xfrm>
            <a:custGeom>
              <a:avLst/>
              <a:gdLst>
                <a:gd name="T0" fmla="*/ 17 w 34"/>
                <a:gd name="T1" fmla="*/ 0 h 17"/>
                <a:gd name="T2" fmla="*/ 0 w 34"/>
                <a:gd name="T3" fmla="*/ 17 h 17"/>
                <a:gd name="T4" fmla="*/ 34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7" y="0"/>
                    <a:pt x="0" y="8"/>
                    <a:pt x="0" y="17"/>
                  </a:cubicBezTo>
                  <a:cubicBezTo>
                    <a:pt x="34" y="17"/>
                    <a:pt x="34" y="17"/>
                    <a:pt x="34" y="17"/>
                  </a:cubicBezTo>
                  <a:cubicBezTo>
                    <a:pt x="34" y="8"/>
                    <a:pt x="26"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1" name="Freeform 423"/>
            <p:cNvSpPr>
              <a:spLocks/>
            </p:cNvSpPr>
            <p:nvPr/>
          </p:nvSpPr>
          <p:spPr bwMode="auto">
            <a:xfrm flipH="1">
              <a:off x="7344823" y="6010056"/>
              <a:ext cx="205800" cy="814381"/>
            </a:xfrm>
            <a:custGeom>
              <a:avLst/>
              <a:gdLst>
                <a:gd name="T0" fmla="*/ 19 w 82"/>
                <a:gd name="T1" fmla="*/ 309 h 309"/>
                <a:gd name="T2" fmla="*/ 73 w 82"/>
                <a:gd name="T3" fmla="*/ 309 h 309"/>
                <a:gd name="T4" fmla="*/ 82 w 82"/>
                <a:gd name="T5" fmla="*/ 0 h 309"/>
                <a:gd name="T6" fmla="*/ 0 w 82"/>
                <a:gd name="T7" fmla="*/ 0 h 309"/>
                <a:gd name="T8" fmla="*/ 19 w 82"/>
                <a:gd name="T9" fmla="*/ 309 h 309"/>
              </a:gdLst>
              <a:ahLst/>
              <a:cxnLst>
                <a:cxn ang="0">
                  <a:pos x="T0" y="T1"/>
                </a:cxn>
                <a:cxn ang="0">
                  <a:pos x="T2" y="T3"/>
                </a:cxn>
                <a:cxn ang="0">
                  <a:pos x="T4" y="T5"/>
                </a:cxn>
                <a:cxn ang="0">
                  <a:pos x="T6" y="T7"/>
                </a:cxn>
                <a:cxn ang="0">
                  <a:pos x="T8" y="T9"/>
                </a:cxn>
              </a:cxnLst>
              <a:rect l="0" t="0" r="r" b="b"/>
              <a:pathLst>
                <a:path w="82" h="309">
                  <a:moveTo>
                    <a:pt x="19" y="309"/>
                  </a:moveTo>
                  <a:lnTo>
                    <a:pt x="73" y="309"/>
                  </a:lnTo>
                  <a:lnTo>
                    <a:pt x="82" y="0"/>
                  </a:lnTo>
                  <a:lnTo>
                    <a:pt x="0" y="0"/>
                  </a:lnTo>
                  <a:lnTo>
                    <a:pt x="19" y="309"/>
                  </a:ln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2" name="Freeform 424"/>
            <p:cNvSpPr>
              <a:spLocks/>
            </p:cNvSpPr>
            <p:nvPr/>
          </p:nvSpPr>
          <p:spPr bwMode="auto">
            <a:xfrm flipH="1">
              <a:off x="7374675" y="6789191"/>
              <a:ext cx="120468" cy="60234"/>
            </a:xfrm>
            <a:custGeom>
              <a:avLst/>
              <a:gdLst>
                <a:gd name="T0" fmla="*/ 17 w 34"/>
                <a:gd name="T1" fmla="*/ 0 h 17"/>
                <a:gd name="T2" fmla="*/ 34 w 34"/>
                <a:gd name="T3" fmla="*/ 17 h 17"/>
                <a:gd name="T4" fmla="*/ 0 w 34"/>
                <a:gd name="T5" fmla="*/ 17 h 17"/>
                <a:gd name="T6" fmla="*/ 17 w 34"/>
                <a:gd name="T7" fmla="*/ 0 h 17"/>
              </a:gdLst>
              <a:ahLst/>
              <a:cxnLst>
                <a:cxn ang="0">
                  <a:pos x="T0" y="T1"/>
                </a:cxn>
                <a:cxn ang="0">
                  <a:pos x="T2" y="T3"/>
                </a:cxn>
                <a:cxn ang="0">
                  <a:pos x="T4" y="T5"/>
                </a:cxn>
                <a:cxn ang="0">
                  <a:pos x="T6" y="T7"/>
                </a:cxn>
              </a:cxnLst>
              <a:rect l="0" t="0" r="r" b="b"/>
              <a:pathLst>
                <a:path w="34" h="17">
                  <a:moveTo>
                    <a:pt x="17" y="0"/>
                  </a:moveTo>
                  <a:cubicBezTo>
                    <a:pt x="27" y="0"/>
                    <a:pt x="34" y="8"/>
                    <a:pt x="34" y="17"/>
                  </a:cubicBezTo>
                  <a:cubicBezTo>
                    <a:pt x="0" y="17"/>
                    <a:pt x="0" y="17"/>
                    <a:pt x="0" y="17"/>
                  </a:cubicBezTo>
                  <a:cubicBezTo>
                    <a:pt x="0" y="8"/>
                    <a:pt x="8" y="0"/>
                    <a:pt x="17" y="0"/>
                  </a:cubicBezTo>
                  <a:close/>
                </a:path>
              </a:pathLst>
            </a:custGeom>
            <a:solidFill>
              <a:schemeClr val="accent5">
                <a:lumMod val="75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20" name="Group 319"/>
            <p:cNvGrpSpPr/>
            <p:nvPr/>
          </p:nvGrpSpPr>
          <p:grpSpPr>
            <a:xfrm>
              <a:off x="7348678" y="4735640"/>
              <a:ext cx="376572" cy="534507"/>
              <a:chOff x="7405547" y="4764560"/>
              <a:chExt cx="302717" cy="429678"/>
            </a:xfrm>
          </p:grpSpPr>
          <p:sp>
            <p:nvSpPr>
              <p:cNvPr id="395" name="Freeform 418"/>
              <p:cNvSpPr>
                <a:spLocks/>
              </p:cNvSpPr>
              <p:nvPr/>
            </p:nvSpPr>
            <p:spPr bwMode="auto">
              <a:xfrm flipH="1">
                <a:off x="7405547" y="4764560"/>
                <a:ext cx="302717" cy="389208"/>
              </a:xfrm>
              <a:custGeom>
                <a:avLst/>
                <a:gdLst>
                  <a:gd name="T0" fmla="*/ 90 w 90"/>
                  <a:gd name="T1" fmla="*/ 55 h 116"/>
                  <a:gd name="T2" fmla="*/ 67 w 90"/>
                  <a:gd name="T3" fmla="*/ 17 h 116"/>
                  <a:gd name="T4" fmla="*/ 38 w 90"/>
                  <a:gd name="T5" fmla="*/ 0 h 116"/>
                  <a:gd name="T6" fmla="*/ 0 w 90"/>
                  <a:gd name="T7" fmla="*/ 47 h 116"/>
                  <a:gd name="T8" fmla="*/ 3 w 90"/>
                  <a:gd name="T9" fmla="*/ 111 h 116"/>
                  <a:gd name="T10" fmla="*/ 38 w 90"/>
                  <a:gd name="T11" fmla="*/ 116 h 116"/>
                  <a:gd name="T12" fmla="*/ 39 w 90"/>
                  <a:gd name="T13" fmla="*/ 116 h 116"/>
                  <a:gd name="T14" fmla="*/ 41 w 90"/>
                  <a:gd name="T15" fmla="*/ 116 h 116"/>
                  <a:gd name="T16" fmla="*/ 41 w 90"/>
                  <a:gd name="T17" fmla="*/ 116 h 116"/>
                  <a:gd name="T18" fmla="*/ 45 w 90"/>
                  <a:gd name="T19" fmla="*/ 116 h 116"/>
                  <a:gd name="T20" fmla="*/ 46 w 90"/>
                  <a:gd name="T21" fmla="*/ 116 h 116"/>
                  <a:gd name="T22" fmla="*/ 47 w 90"/>
                  <a:gd name="T23" fmla="*/ 116 h 116"/>
                  <a:gd name="T24" fmla="*/ 50 w 90"/>
                  <a:gd name="T25" fmla="*/ 116 h 116"/>
                  <a:gd name="T26" fmla="*/ 50 w 90"/>
                  <a:gd name="T27" fmla="*/ 116 h 116"/>
                  <a:gd name="T28" fmla="*/ 52 w 90"/>
                  <a:gd name="T29" fmla="*/ 116 h 116"/>
                  <a:gd name="T30" fmla="*/ 53 w 90"/>
                  <a:gd name="T31" fmla="*/ 116 h 116"/>
                  <a:gd name="T32" fmla="*/ 86 w 90"/>
                  <a:gd name="T33" fmla="*/ 111 h 116"/>
                  <a:gd name="T34" fmla="*/ 90 w 90"/>
                  <a:gd name="T35" fmla="*/ 5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0" h="116">
                    <a:moveTo>
                      <a:pt x="90" y="55"/>
                    </a:moveTo>
                    <a:cubicBezTo>
                      <a:pt x="90" y="37"/>
                      <a:pt x="80" y="22"/>
                      <a:pt x="67" y="17"/>
                    </a:cubicBezTo>
                    <a:cubicBezTo>
                      <a:pt x="60" y="6"/>
                      <a:pt x="50" y="0"/>
                      <a:pt x="38" y="0"/>
                    </a:cubicBezTo>
                    <a:cubicBezTo>
                      <a:pt x="17" y="0"/>
                      <a:pt x="0" y="21"/>
                      <a:pt x="0" y="47"/>
                    </a:cubicBezTo>
                    <a:cubicBezTo>
                      <a:pt x="0" y="52"/>
                      <a:pt x="2" y="85"/>
                      <a:pt x="3" y="111"/>
                    </a:cubicBezTo>
                    <a:cubicBezTo>
                      <a:pt x="14" y="114"/>
                      <a:pt x="26" y="116"/>
                      <a:pt x="38" y="116"/>
                    </a:cubicBezTo>
                    <a:cubicBezTo>
                      <a:pt x="38" y="116"/>
                      <a:pt x="39" y="116"/>
                      <a:pt x="39" y="116"/>
                    </a:cubicBezTo>
                    <a:cubicBezTo>
                      <a:pt x="40" y="116"/>
                      <a:pt x="41" y="116"/>
                      <a:pt x="41" y="116"/>
                    </a:cubicBezTo>
                    <a:cubicBezTo>
                      <a:pt x="41" y="116"/>
                      <a:pt x="41" y="116"/>
                      <a:pt x="41" y="116"/>
                    </a:cubicBezTo>
                    <a:cubicBezTo>
                      <a:pt x="42" y="116"/>
                      <a:pt x="44" y="116"/>
                      <a:pt x="45" y="116"/>
                    </a:cubicBezTo>
                    <a:cubicBezTo>
                      <a:pt x="45" y="116"/>
                      <a:pt x="45" y="116"/>
                      <a:pt x="46" y="116"/>
                    </a:cubicBezTo>
                    <a:cubicBezTo>
                      <a:pt x="46" y="116"/>
                      <a:pt x="46" y="116"/>
                      <a:pt x="47" y="116"/>
                    </a:cubicBezTo>
                    <a:cubicBezTo>
                      <a:pt x="48" y="116"/>
                      <a:pt x="49" y="116"/>
                      <a:pt x="50" y="116"/>
                    </a:cubicBezTo>
                    <a:cubicBezTo>
                      <a:pt x="50" y="116"/>
                      <a:pt x="50" y="116"/>
                      <a:pt x="50" y="116"/>
                    </a:cubicBezTo>
                    <a:cubicBezTo>
                      <a:pt x="50" y="116"/>
                      <a:pt x="51" y="116"/>
                      <a:pt x="52" y="116"/>
                    </a:cubicBezTo>
                    <a:cubicBezTo>
                      <a:pt x="53" y="116"/>
                      <a:pt x="53" y="116"/>
                      <a:pt x="53" y="116"/>
                    </a:cubicBezTo>
                    <a:cubicBezTo>
                      <a:pt x="65" y="116"/>
                      <a:pt x="76" y="114"/>
                      <a:pt x="86" y="111"/>
                    </a:cubicBezTo>
                    <a:cubicBezTo>
                      <a:pt x="87" y="87"/>
                      <a:pt x="90" y="58"/>
                      <a:pt x="90" y="55"/>
                    </a:cubicBezTo>
                    <a:close/>
                  </a:path>
                </a:pathLst>
              </a:custGeom>
              <a:solidFill>
                <a:srgbClr val="CC99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6" name="Freeform 428"/>
              <p:cNvSpPr>
                <a:spLocks/>
              </p:cNvSpPr>
              <p:nvPr/>
            </p:nvSpPr>
            <p:spPr bwMode="auto">
              <a:xfrm flipH="1">
                <a:off x="7450366" y="489719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7" name="Freeform 429"/>
              <p:cNvSpPr>
                <a:spLocks/>
              </p:cNvSpPr>
              <p:nvPr/>
            </p:nvSpPr>
            <p:spPr bwMode="auto">
              <a:xfrm flipH="1">
                <a:off x="7450366"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8" name="Freeform 430"/>
              <p:cNvSpPr>
                <a:spLocks/>
              </p:cNvSpPr>
              <p:nvPr/>
            </p:nvSpPr>
            <p:spPr bwMode="auto">
              <a:xfrm flipH="1">
                <a:off x="7455487"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09" name="Freeform 431"/>
              <p:cNvSpPr>
                <a:spLocks/>
              </p:cNvSpPr>
              <p:nvPr/>
            </p:nvSpPr>
            <p:spPr bwMode="auto">
              <a:xfrm flipH="1">
                <a:off x="7452927" y="48869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0" name="Freeform 432"/>
              <p:cNvSpPr>
                <a:spLocks/>
              </p:cNvSpPr>
              <p:nvPr/>
            </p:nvSpPr>
            <p:spPr bwMode="auto">
              <a:xfrm flipH="1">
                <a:off x="7668031" y="488182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1" name="Freeform 433"/>
              <p:cNvSpPr>
                <a:spLocks/>
              </p:cNvSpPr>
              <p:nvPr/>
            </p:nvSpPr>
            <p:spPr bwMode="auto">
              <a:xfrm flipH="1">
                <a:off x="7450366" y="4899751"/>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2" name="Freeform 434"/>
              <p:cNvSpPr>
                <a:spLocks/>
              </p:cNvSpPr>
              <p:nvPr/>
            </p:nvSpPr>
            <p:spPr bwMode="auto">
              <a:xfrm flipH="1">
                <a:off x="7450366" y="4907434"/>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3" name="Freeform 435"/>
              <p:cNvSpPr>
                <a:spLocks/>
              </p:cNvSpPr>
              <p:nvPr/>
            </p:nvSpPr>
            <p:spPr bwMode="auto">
              <a:xfrm flipH="1">
                <a:off x="7455487" y="48792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4" name="Freeform 436"/>
              <p:cNvSpPr>
                <a:spLocks/>
              </p:cNvSpPr>
              <p:nvPr/>
            </p:nvSpPr>
            <p:spPr bwMode="auto">
              <a:xfrm flipH="1">
                <a:off x="7675712" y="490487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15" name="Freeform 437"/>
              <p:cNvSpPr>
                <a:spLocks/>
              </p:cNvSpPr>
              <p:nvPr/>
            </p:nvSpPr>
            <p:spPr bwMode="auto">
              <a:xfrm flipH="1">
                <a:off x="7670591" y="489206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6" name="Freeform 438"/>
              <p:cNvSpPr>
                <a:spLocks/>
              </p:cNvSpPr>
              <p:nvPr/>
            </p:nvSpPr>
            <p:spPr bwMode="auto">
              <a:xfrm flipH="1">
                <a:off x="7670591" y="48895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7" name="Freeform 439"/>
              <p:cNvSpPr>
                <a:spLocks/>
              </p:cNvSpPr>
              <p:nvPr/>
            </p:nvSpPr>
            <p:spPr bwMode="auto">
              <a:xfrm flipH="1">
                <a:off x="7675712" y="489975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8" name="Freeform 440"/>
              <p:cNvSpPr>
                <a:spLocks/>
              </p:cNvSpPr>
              <p:nvPr/>
            </p:nvSpPr>
            <p:spPr bwMode="auto">
              <a:xfrm flipH="1">
                <a:off x="7427318" y="4871583"/>
                <a:ext cx="268879" cy="322655"/>
              </a:xfrm>
              <a:custGeom>
                <a:avLst/>
                <a:gdLst>
                  <a:gd name="T0" fmla="*/ 71 w 75"/>
                  <a:gd name="T1" fmla="*/ 16 h 90"/>
                  <a:gd name="T2" fmla="*/ 69 w 75"/>
                  <a:gd name="T3" fmla="*/ 16 h 90"/>
                  <a:gd name="T4" fmla="*/ 69 w 75"/>
                  <a:gd name="T5" fmla="*/ 11 h 90"/>
                  <a:gd name="T6" fmla="*/ 69 w 75"/>
                  <a:gd name="T7" fmla="*/ 10 h 90"/>
                  <a:gd name="T8" fmla="*/ 69 w 75"/>
                  <a:gd name="T9" fmla="*/ 9 h 90"/>
                  <a:gd name="T10" fmla="*/ 69 w 75"/>
                  <a:gd name="T11" fmla="*/ 8 h 90"/>
                  <a:gd name="T12" fmla="*/ 69 w 75"/>
                  <a:gd name="T13" fmla="*/ 8 h 90"/>
                  <a:gd name="T14" fmla="*/ 69 w 75"/>
                  <a:gd name="T15" fmla="*/ 7 h 90"/>
                  <a:gd name="T16" fmla="*/ 69 w 75"/>
                  <a:gd name="T17" fmla="*/ 6 h 90"/>
                  <a:gd name="T18" fmla="*/ 69 w 75"/>
                  <a:gd name="T19" fmla="*/ 6 h 90"/>
                  <a:gd name="T20" fmla="*/ 68 w 75"/>
                  <a:gd name="T21" fmla="*/ 4 h 90"/>
                  <a:gd name="T22" fmla="*/ 68 w 75"/>
                  <a:gd name="T23" fmla="*/ 4 h 90"/>
                  <a:gd name="T24" fmla="*/ 67 w 75"/>
                  <a:gd name="T25" fmla="*/ 3 h 90"/>
                  <a:gd name="T26" fmla="*/ 67 w 75"/>
                  <a:gd name="T27" fmla="*/ 3 h 90"/>
                  <a:gd name="T28" fmla="*/ 67 w 75"/>
                  <a:gd name="T29" fmla="*/ 2 h 90"/>
                  <a:gd name="T30" fmla="*/ 67 w 75"/>
                  <a:gd name="T31" fmla="*/ 2 h 90"/>
                  <a:gd name="T32" fmla="*/ 61 w 75"/>
                  <a:gd name="T33" fmla="*/ 3 h 90"/>
                  <a:gd name="T34" fmla="*/ 50 w 75"/>
                  <a:gd name="T35" fmla="*/ 0 h 90"/>
                  <a:gd name="T36" fmla="*/ 31 w 75"/>
                  <a:gd name="T37" fmla="*/ 3 h 90"/>
                  <a:gd name="T38" fmla="*/ 11 w 75"/>
                  <a:gd name="T39" fmla="*/ 0 h 90"/>
                  <a:gd name="T40" fmla="*/ 8 w 75"/>
                  <a:gd name="T41" fmla="*/ 3 h 90"/>
                  <a:gd name="T42" fmla="*/ 8 w 75"/>
                  <a:gd name="T43" fmla="*/ 3 h 90"/>
                  <a:gd name="T44" fmla="*/ 7 w 75"/>
                  <a:gd name="T45" fmla="*/ 5 h 90"/>
                  <a:gd name="T46" fmla="*/ 7 w 75"/>
                  <a:gd name="T47" fmla="*/ 5 h 90"/>
                  <a:gd name="T48" fmla="*/ 7 w 75"/>
                  <a:gd name="T49" fmla="*/ 6 h 90"/>
                  <a:gd name="T50" fmla="*/ 7 w 75"/>
                  <a:gd name="T51" fmla="*/ 6 h 90"/>
                  <a:gd name="T52" fmla="*/ 6 w 75"/>
                  <a:gd name="T53" fmla="*/ 8 h 90"/>
                  <a:gd name="T54" fmla="*/ 6 w 75"/>
                  <a:gd name="T55" fmla="*/ 8 h 90"/>
                  <a:gd name="T56" fmla="*/ 6 w 75"/>
                  <a:gd name="T57" fmla="*/ 9 h 90"/>
                  <a:gd name="T58" fmla="*/ 6 w 75"/>
                  <a:gd name="T59" fmla="*/ 9 h 90"/>
                  <a:gd name="T60" fmla="*/ 6 w 75"/>
                  <a:gd name="T61" fmla="*/ 11 h 90"/>
                  <a:gd name="T62" fmla="*/ 6 w 75"/>
                  <a:gd name="T63" fmla="*/ 16 h 90"/>
                  <a:gd name="T64" fmla="*/ 5 w 75"/>
                  <a:gd name="T65" fmla="*/ 16 h 90"/>
                  <a:gd name="T66" fmla="*/ 0 w 75"/>
                  <a:gd name="T67" fmla="*/ 21 h 90"/>
                  <a:gd name="T68" fmla="*/ 0 w 75"/>
                  <a:gd name="T69" fmla="*/ 33 h 90"/>
                  <a:gd name="T70" fmla="*/ 6 w 75"/>
                  <a:gd name="T71" fmla="*/ 38 h 90"/>
                  <a:gd name="T72" fmla="*/ 11 w 75"/>
                  <a:gd name="T73" fmla="*/ 51 h 90"/>
                  <a:gd name="T74" fmla="*/ 22 w 75"/>
                  <a:gd name="T75" fmla="*/ 66 h 90"/>
                  <a:gd name="T76" fmla="*/ 24 w 75"/>
                  <a:gd name="T77" fmla="*/ 80 h 90"/>
                  <a:gd name="T78" fmla="*/ 38 w 75"/>
                  <a:gd name="T79" fmla="*/ 90 h 90"/>
                  <a:gd name="T80" fmla="*/ 52 w 75"/>
                  <a:gd name="T81" fmla="*/ 80 h 90"/>
                  <a:gd name="T82" fmla="*/ 54 w 75"/>
                  <a:gd name="T83" fmla="*/ 66 h 90"/>
                  <a:gd name="T84" fmla="*/ 64 w 75"/>
                  <a:gd name="T85" fmla="*/ 51 h 90"/>
                  <a:gd name="T86" fmla="*/ 69 w 75"/>
                  <a:gd name="T87" fmla="*/ 38 h 90"/>
                  <a:gd name="T88" fmla="*/ 75 w 75"/>
                  <a:gd name="T89" fmla="*/ 33 h 90"/>
                  <a:gd name="T90" fmla="*/ 75 w 75"/>
                  <a:gd name="T91" fmla="*/ 21 h 90"/>
                  <a:gd name="T92" fmla="*/ 71 w 75"/>
                  <a:gd name="T93"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 h="90">
                    <a:moveTo>
                      <a:pt x="71" y="16"/>
                    </a:moveTo>
                    <a:cubicBezTo>
                      <a:pt x="71" y="16"/>
                      <a:pt x="70" y="16"/>
                      <a:pt x="69" y="16"/>
                    </a:cubicBezTo>
                    <a:cubicBezTo>
                      <a:pt x="69" y="11"/>
                      <a:pt x="69" y="11"/>
                      <a:pt x="69" y="11"/>
                    </a:cubicBezTo>
                    <a:cubicBezTo>
                      <a:pt x="69" y="11"/>
                      <a:pt x="69" y="10"/>
                      <a:pt x="69" y="10"/>
                    </a:cubicBezTo>
                    <a:cubicBezTo>
                      <a:pt x="69" y="9"/>
                      <a:pt x="69" y="9"/>
                      <a:pt x="69" y="9"/>
                    </a:cubicBezTo>
                    <a:cubicBezTo>
                      <a:pt x="69" y="9"/>
                      <a:pt x="69" y="9"/>
                      <a:pt x="69" y="8"/>
                    </a:cubicBezTo>
                    <a:cubicBezTo>
                      <a:pt x="69" y="8"/>
                      <a:pt x="69" y="8"/>
                      <a:pt x="69" y="8"/>
                    </a:cubicBezTo>
                    <a:cubicBezTo>
                      <a:pt x="69" y="7"/>
                      <a:pt x="69" y="7"/>
                      <a:pt x="69" y="7"/>
                    </a:cubicBezTo>
                    <a:cubicBezTo>
                      <a:pt x="69" y="7"/>
                      <a:pt x="69" y="7"/>
                      <a:pt x="69" y="6"/>
                    </a:cubicBezTo>
                    <a:cubicBezTo>
                      <a:pt x="69" y="6"/>
                      <a:pt x="69" y="6"/>
                      <a:pt x="69" y="6"/>
                    </a:cubicBezTo>
                    <a:cubicBezTo>
                      <a:pt x="68" y="5"/>
                      <a:pt x="68" y="5"/>
                      <a:pt x="68" y="4"/>
                    </a:cubicBezTo>
                    <a:cubicBezTo>
                      <a:pt x="68" y="4"/>
                      <a:pt x="68" y="4"/>
                      <a:pt x="68" y="4"/>
                    </a:cubicBezTo>
                    <a:cubicBezTo>
                      <a:pt x="68" y="4"/>
                      <a:pt x="67" y="3"/>
                      <a:pt x="67" y="3"/>
                    </a:cubicBezTo>
                    <a:cubicBezTo>
                      <a:pt x="67" y="3"/>
                      <a:pt x="67" y="3"/>
                      <a:pt x="67" y="3"/>
                    </a:cubicBezTo>
                    <a:cubicBezTo>
                      <a:pt x="67" y="3"/>
                      <a:pt x="67" y="2"/>
                      <a:pt x="67" y="2"/>
                    </a:cubicBezTo>
                    <a:cubicBezTo>
                      <a:pt x="67" y="2"/>
                      <a:pt x="67" y="2"/>
                      <a:pt x="67" y="2"/>
                    </a:cubicBezTo>
                    <a:cubicBezTo>
                      <a:pt x="65" y="3"/>
                      <a:pt x="63" y="3"/>
                      <a:pt x="61" y="3"/>
                    </a:cubicBezTo>
                    <a:cubicBezTo>
                      <a:pt x="56" y="3"/>
                      <a:pt x="52" y="2"/>
                      <a:pt x="50" y="0"/>
                    </a:cubicBezTo>
                    <a:cubicBezTo>
                      <a:pt x="46" y="2"/>
                      <a:pt x="39" y="3"/>
                      <a:pt x="31" y="3"/>
                    </a:cubicBezTo>
                    <a:cubicBezTo>
                      <a:pt x="23" y="3"/>
                      <a:pt x="15" y="2"/>
                      <a:pt x="11" y="0"/>
                    </a:cubicBezTo>
                    <a:cubicBezTo>
                      <a:pt x="10" y="1"/>
                      <a:pt x="9" y="2"/>
                      <a:pt x="8" y="3"/>
                    </a:cubicBezTo>
                    <a:cubicBezTo>
                      <a:pt x="8" y="3"/>
                      <a:pt x="8" y="3"/>
                      <a:pt x="8" y="3"/>
                    </a:cubicBezTo>
                    <a:cubicBezTo>
                      <a:pt x="8" y="4"/>
                      <a:pt x="7" y="4"/>
                      <a:pt x="7" y="5"/>
                    </a:cubicBezTo>
                    <a:cubicBezTo>
                      <a:pt x="7" y="5"/>
                      <a:pt x="7" y="5"/>
                      <a:pt x="7" y="5"/>
                    </a:cubicBezTo>
                    <a:cubicBezTo>
                      <a:pt x="7" y="5"/>
                      <a:pt x="7" y="6"/>
                      <a:pt x="7" y="6"/>
                    </a:cubicBezTo>
                    <a:cubicBezTo>
                      <a:pt x="7" y="6"/>
                      <a:pt x="7" y="6"/>
                      <a:pt x="7" y="6"/>
                    </a:cubicBezTo>
                    <a:cubicBezTo>
                      <a:pt x="6" y="7"/>
                      <a:pt x="6" y="7"/>
                      <a:pt x="6" y="8"/>
                    </a:cubicBezTo>
                    <a:cubicBezTo>
                      <a:pt x="6" y="8"/>
                      <a:pt x="6" y="8"/>
                      <a:pt x="6" y="8"/>
                    </a:cubicBezTo>
                    <a:cubicBezTo>
                      <a:pt x="6" y="8"/>
                      <a:pt x="6" y="9"/>
                      <a:pt x="6" y="9"/>
                    </a:cubicBezTo>
                    <a:cubicBezTo>
                      <a:pt x="6" y="9"/>
                      <a:pt x="6" y="9"/>
                      <a:pt x="6" y="9"/>
                    </a:cubicBezTo>
                    <a:cubicBezTo>
                      <a:pt x="6" y="10"/>
                      <a:pt x="6" y="11"/>
                      <a:pt x="6" y="11"/>
                    </a:cubicBezTo>
                    <a:cubicBezTo>
                      <a:pt x="6" y="16"/>
                      <a:pt x="6" y="16"/>
                      <a:pt x="6" y="16"/>
                    </a:cubicBezTo>
                    <a:cubicBezTo>
                      <a:pt x="6" y="16"/>
                      <a:pt x="5" y="16"/>
                      <a:pt x="5" y="16"/>
                    </a:cubicBezTo>
                    <a:cubicBezTo>
                      <a:pt x="2" y="16"/>
                      <a:pt x="0" y="18"/>
                      <a:pt x="0" y="21"/>
                    </a:cubicBezTo>
                    <a:cubicBezTo>
                      <a:pt x="0" y="33"/>
                      <a:pt x="0" y="33"/>
                      <a:pt x="0" y="33"/>
                    </a:cubicBezTo>
                    <a:cubicBezTo>
                      <a:pt x="0" y="36"/>
                      <a:pt x="3" y="38"/>
                      <a:pt x="6" y="38"/>
                    </a:cubicBezTo>
                    <a:cubicBezTo>
                      <a:pt x="11" y="51"/>
                      <a:pt x="11" y="51"/>
                      <a:pt x="11" y="51"/>
                    </a:cubicBezTo>
                    <a:cubicBezTo>
                      <a:pt x="13" y="59"/>
                      <a:pt x="17" y="64"/>
                      <a:pt x="22" y="66"/>
                    </a:cubicBezTo>
                    <a:cubicBezTo>
                      <a:pt x="24" y="80"/>
                      <a:pt x="24" y="80"/>
                      <a:pt x="24" y="80"/>
                    </a:cubicBezTo>
                    <a:cubicBezTo>
                      <a:pt x="38" y="90"/>
                      <a:pt x="38" y="90"/>
                      <a:pt x="38" y="90"/>
                    </a:cubicBezTo>
                    <a:cubicBezTo>
                      <a:pt x="52" y="80"/>
                      <a:pt x="52" y="80"/>
                      <a:pt x="52" y="80"/>
                    </a:cubicBezTo>
                    <a:cubicBezTo>
                      <a:pt x="54" y="66"/>
                      <a:pt x="54" y="66"/>
                      <a:pt x="54" y="66"/>
                    </a:cubicBezTo>
                    <a:cubicBezTo>
                      <a:pt x="59" y="64"/>
                      <a:pt x="61" y="59"/>
                      <a:pt x="64" y="51"/>
                    </a:cubicBezTo>
                    <a:cubicBezTo>
                      <a:pt x="69" y="38"/>
                      <a:pt x="69" y="38"/>
                      <a:pt x="69" y="38"/>
                    </a:cubicBezTo>
                    <a:cubicBezTo>
                      <a:pt x="73" y="38"/>
                      <a:pt x="75" y="36"/>
                      <a:pt x="75" y="33"/>
                    </a:cubicBezTo>
                    <a:cubicBezTo>
                      <a:pt x="75" y="21"/>
                      <a:pt x="75" y="21"/>
                      <a:pt x="75" y="21"/>
                    </a:cubicBezTo>
                    <a:cubicBezTo>
                      <a:pt x="75" y="19"/>
                      <a:pt x="73" y="17"/>
                      <a:pt x="71" y="16"/>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80" name="Rectangle 155"/>
            <p:cNvSpPr>
              <a:spLocks noChangeArrowheads="1"/>
            </p:cNvSpPr>
            <p:nvPr/>
          </p:nvSpPr>
          <p:spPr bwMode="auto">
            <a:xfrm>
              <a:off x="7368120" y="5217767"/>
              <a:ext cx="348635" cy="300075"/>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1" name="Freeform 163"/>
            <p:cNvSpPr>
              <a:spLocks/>
            </p:cNvSpPr>
            <p:nvPr/>
          </p:nvSpPr>
          <p:spPr bwMode="auto">
            <a:xfrm>
              <a:off x="7472940" y="5148924"/>
              <a:ext cx="143142" cy="236495"/>
            </a:xfrm>
            <a:custGeom>
              <a:avLst/>
              <a:gdLst>
                <a:gd name="T0" fmla="*/ 46 w 92"/>
                <a:gd name="T1" fmla="*/ 152 h 152"/>
                <a:gd name="T2" fmla="*/ 0 w 92"/>
                <a:gd name="T3" fmla="*/ 148 h 152"/>
                <a:gd name="T4" fmla="*/ 0 w 92"/>
                <a:gd name="T5" fmla="*/ 0 h 152"/>
                <a:gd name="T6" fmla="*/ 92 w 92"/>
                <a:gd name="T7" fmla="*/ 0 h 152"/>
                <a:gd name="T8" fmla="*/ 92 w 92"/>
                <a:gd name="T9" fmla="*/ 152 h 152"/>
                <a:gd name="T10" fmla="*/ 46 w 92"/>
                <a:gd name="T11" fmla="*/ 152 h 152"/>
              </a:gdLst>
              <a:ahLst/>
              <a:cxnLst>
                <a:cxn ang="0">
                  <a:pos x="T0" y="T1"/>
                </a:cxn>
                <a:cxn ang="0">
                  <a:pos x="T2" y="T3"/>
                </a:cxn>
                <a:cxn ang="0">
                  <a:pos x="T4" y="T5"/>
                </a:cxn>
                <a:cxn ang="0">
                  <a:pos x="T6" y="T7"/>
                </a:cxn>
                <a:cxn ang="0">
                  <a:pos x="T8" y="T9"/>
                </a:cxn>
                <a:cxn ang="0">
                  <a:pos x="T10" y="T11"/>
                </a:cxn>
              </a:cxnLst>
              <a:rect l="0" t="0" r="r" b="b"/>
              <a:pathLst>
                <a:path w="92" h="152">
                  <a:moveTo>
                    <a:pt x="46" y="152"/>
                  </a:moveTo>
                  <a:lnTo>
                    <a:pt x="0" y="148"/>
                  </a:lnTo>
                  <a:lnTo>
                    <a:pt x="0" y="0"/>
                  </a:lnTo>
                  <a:lnTo>
                    <a:pt x="92" y="0"/>
                  </a:lnTo>
                  <a:lnTo>
                    <a:pt x="92" y="152"/>
                  </a:lnTo>
                  <a:lnTo>
                    <a:pt x="46" y="152"/>
                  </a:ln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299" name="Group 298"/>
            <p:cNvGrpSpPr/>
            <p:nvPr/>
          </p:nvGrpSpPr>
          <p:grpSpPr>
            <a:xfrm>
              <a:off x="7160079" y="5174541"/>
              <a:ext cx="748634" cy="990878"/>
              <a:chOff x="7051597" y="5172550"/>
              <a:chExt cx="922338" cy="1220787"/>
            </a:xfrm>
          </p:grpSpPr>
          <p:sp>
            <p:nvSpPr>
              <p:cNvPr id="368" name="Rectangle 159"/>
              <p:cNvSpPr>
                <a:spLocks noChangeArrowheads="1"/>
              </p:cNvSpPr>
              <p:nvPr/>
            </p:nvSpPr>
            <p:spPr bwMode="auto">
              <a:xfrm>
                <a:off x="7765972" y="5531325"/>
                <a:ext cx="123825"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69" name="Freeform 160"/>
              <p:cNvSpPr>
                <a:spLocks/>
              </p:cNvSpPr>
              <p:nvPr/>
            </p:nvSpPr>
            <p:spPr bwMode="auto">
              <a:xfrm>
                <a:off x="7765972" y="6142512"/>
                <a:ext cx="127000" cy="250825"/>
              </a:xfrm>
              <a:custGeom>
                <a:avLst/>
                <a:gdLst>
                  <a:gd name="T0" fmla="*/ 0 w 59"/>
                  <a:gd name="T1" fmla="*/ 0 h 117"/>
                  <a:gd name="T2" fmla="*/ 0 w 59"/>
                  <a:gd name="T3" fmla="*/ 117 h 117"/>
                  <a:gd name="T4" fmla="*/ 59 w 59"/>
                  <a:gd name="T5" fmla="*/ 58 h 117"/>
                  <a:gd name="T6" fmla="*/ 0 w 59"/>
                  <a:gd name="T7" fmla="*/ 0 h 117"/>
                </a:gdLst>
                <a:ahLst/>
                <a:cxnLst>
                  <a:cxn ang="0">
                    <a:pos x="T0" y="T1"/>
                  </a:cxn>
                  <a:cxn ang="0">
                    <a:pos x="T2" y="T3"/>
                  </a:cxn>
                  <a:cxn ang="0">
                    <a:pos x="T4" y="T5"/>
                  </a:cxn>
                  <a:cxn ang="0">
                    <a:pos x="T6" y="T7"/>
                  </a:cxn>
                </a:cxnLst>
                <a:rect l="0" t="0" r="r" b="b"/>
                <a:pathLst>
                  <a:path w="59" h="117">
                    <a:moveTo>
                      <a:pt x="0" y="0"/>
                    </a:moveTo>
                    <a:cubicBezTo>
                      <a:pt x="0" y="117"/>
                      <a:pt x="0" y="117"/>
                      <a:pt x="0" y="117"/>
                    </a:cubicBezTo>
                    <a:cubicBezTo>
                      <a:pt x="32" y="117"/>
                      <a:pt x="59" y="91"/>
                      <a:pt x="59" y="58"/>
                    </a:cubicBezTo>
                    <a:cubicBezTo>
                      <a:pt x="59" y="26"/>
                      <a:pt x="32" y="0"/>
                      <a:pt x="0"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0" name="Rectangle 161"/>
              <p:cNvSpPr>
                <a:spLocks noChangeArrowheads="1"/>
              </p:cNvSpPr>
              <p:nvPr/>
            </p:nvSpPr>
            <p:spPr bwMode="auto">
              <a:xfrm>
                <a:off x="7137322" y="5531325"/>
                <a:ext cx="122238" cy="735013"/>
              </a:xfrm>
              <a:prstGeom prst="rect">
                <a:avLst/>
              </a:prstGeom>
              <a:solidFill>
                <a:srgbClr val="E2BE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1" name="Freeform 162"/>
              <p:cNvSpPr>
                <a:spLocks/>
              </p:cNvSpPr>
              <p:nvPr/>
            </p:nvSpPr>
            <p:spPr bwMode="auto">
              <a:xfrm>
                <a:off x="7134147" y="6142512"/>
                <a:ext cx="125413" cy="250825"/>
              </a:xfrm>
              <a:custGeom>
                <a:avLst/>
                <a:gdLst>
                  <a:gd name="T0" fmla="*/ 58 w 58"/>
                  <a:gd name="T1" fmla="*/ 0 h 117"/>
                  <a:gd name="T2" fmla="*/ 58 w 58"/>
                  <a:gd name="T3" fmla="*/ 117 h 117"/>
                  <a:gd name="T4" fmla="*/ 0 w 58"/>
                  <a:gd name="T5" fmla="*/ 58 h 117"/>
                  <a:gd name="T6" fmla="*/ 58 w 58"/>
                  <a:gd name="T7" fmla="*/ 0 h 117"/>
                </a:gdLst>
                <a:ahLst/>
                <a:cxnLst>
                  <a:cxn ang="0">
                    <a:pos x="T0" y="T1"/>
                  </a:cxn>
                  <a:cxn ang="0">
                    <a:pos x="T2" y="T3"/>
                  </a:cxn>
                  <a:cxn ang="0">
                    <a:pos x="T4" y="T5"/>
                  </a:cxn>
                  <a:cxn ang="0">
                    <a:pos x="T6" y="T7"/>
                  </a:cxn>
                </a:cxnLst>
                <a:rect l="0" t="0" r="r" b="b"/>
                <a:pathLst>
                  <a:path w="58" h="117">
                    <a:moveTo>
                      <a:pt x="58" y="0"/>
                    </a:moveTo>
                    <a:cubicBezTo>
                      <a:pt x="58" y="117"/>
                      <a:pt x="58" y="117"/>
                      <a:pt x="58" y="117"/>
                    </a:cubicBezTo>
                    <a:cubicBezTo>
                      <a:pt x="26" y="117"/>
                      <a:pt x="0" y="91"/>
                      <a:pt x="0" y="58"/>
                    </a:cubicBezTo>
                    <a:cubicBezTo>
                      <a:pt x="0" y="26"/>
                      <a:pt x="26" y="0"/>
                      <a:pt x="58" y="0"/>
                    </a:cubicBezTo>
                    <a:close/>
                  </a:path>
                </a:pathLst>
              </a:custGeom>
              <a:solidFill>
                <a:srgbClr val="E2B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2" name="Freeform 168"/>
              <p:cNvSpPr>
                <a:spLocks/>
              </p:cNvSpPr>
              <p:nvPr/>
            </p:nvSpPr>
            <p:spPr bwMode="auto">
              <a:xfrm>
                <a:off x="7110334" y="5221762"/>
                <a:ext cx="803275" cy="987425"/>
              </a:xfrm>
              <a:custGeom>
                <a:avLst/>
                <a:gdLst>
                  <a:gd name="T0" fmla="*/ 295 w 374"/>
                  <a:gd name="T1" fmla="*/ 0 h 462"/>
                  <a:gd name="T2" fmla="*/ 250 w 374"/>
                  <a:gd name="T3" fmla="*/ 0 h 462"/>
                  <a:gd name="T4" fmla="*/ 188 w 374"/>
                  <a:gd name="T5" fmla="*/ 140 h 462"/>
                  <a:gd name="T6" fmla="*/ 126 w 374"/>
                  <a:gd name="T7" fmla="*/ 0 h 462"/>
                  <a:gd name="T8" fmla="*/ 79 w 374"/>
                  <a:gd name="T9" fmla="*/ 0 h 462"/>
                  <a:gd name="T10" fmla="*/ 0 w 374"/>
                  <a:gd name="T11" fmla="*/ 79 h 462"/>
                  <a:gd name="T12" fmla="*/ 0 w 374"/>
                  <a:gd name="T13" fmla="*/ 295 h 462"/>
                  <a:gd name="T14" fmla="*/ 69 w 374"/>
                  <a:gd name="T15" fmla="*/ 295 h 462"/>
                  <a:gd name="T16" fmla="*/ 69 w 374"/>
                  <a:gd name="T17" fmla="*/ 146 h 462"/>
                  <a:gd name="T18" fmla="*/ 79 w 374"/>
                  <a:gd name="T19" fmla="*/ 146 h 462"/>
                  <a:gd name="T20" fmla="*/ 80 w 374"/>
                  <a:gd name="T21" fmla="*/ 462 h 462"/>
                  <a:gd name="T22" fmla="*/ 294 w 374"/>
                  <a:gd name="T23" fmla="*/ 462 h 462"/>
                  <a:gd name="T24" fmla="*/ 295 w 374"/>
                  <a:gd name="T25" fmla="*/ 146 h 462"/>
                  <a:gd name="T26" fmla="*/ 305 w 374"/>
                  <a:gd name="T27" fmla="*/ 146 h 462"/>
                  <a:gd name="T28" fmla="*/ 305 w 374"/>
                  <a:gd name="T29" fmla="*/ 288 h 462"/>
                  <a:gd name="T30" fmla="*/ 374 w 374"/>
                  <a:gd name="T31" fmla="*/ 288 h 462"/>
                  <a:gd name="T32" fmla="*/ 374 w 374"/>
                  <a:gd name="T33" fmla="*/ 79 h 462"/>
                  <a:gd name="T34" fmla="*/ 295 w 374"/>
                  <a:gd name="T35"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4" h="462">
                    <a:moveTo>
                      <a:pt x="295" y="0"/>
                    </a:moveTo>
                    <a:cubicBezTo>
                      <a:pt x="250" y="0"/>
                      <a:pt x="250" y="0"/>
                      <a:pt x="250" y="0"/>
                    </a:cubicBezTo>
                    <a:cubicBezTo>
                      <a:pt x="188" y="140"/>
                      <a:pt x="188" y="140"/>
                      <a:pt x="188" y="140"/>
                    </a:cubicBezTo>
                    <a:cubicBezTo>
                      <a:pt x="188" y="140"/>
                      <a:pt x="142" y="40"/>
                      <a:pt x="126" y="0"/>
                    </a:cubicBezTo>
                    <a:cubicBezTo>
                      <a:pt x="79" y="0"/>
                      <a:pt x="79" y="0"/>
                      <a:pt x="79" y="0"/>
                    </a:cubicBezTo>
                    <a:cubicBezTo>
                      <a:pt x="36" y="0"/>
                      <a:pt x="0" y="36"/>
                      <a:pt x="0" y="79"/>
                    </a:cubicBezTo>
                    <a:cubicBezTo>
                      <a:pt x="0" y="295"/>
                      <a:pt x="0" y="295"/>
                      <a:pt x="0" y="295"/>
                    </a:cubicBezTo>
                    <a:cubicBezTo>
                      <a:pt x="69" y="295"/>
                      <a:pt x="69" y="295"/>
                      <a:pt x="69" y="295"/>
                    </a:cubicBezTo>
                    <a:cubicBezTo>
                      <a:pt x="69" y="146"/>
                      <a:pt x="69" y="146"/>
                      <a:pt x="69" y="146"/>
                    </a:cubicBezTo>
                    <a:cubicBezTo>
                      <a:pt x="79" y="146"/>
                      <a:pt x="79" y="146"/>
                      <a:pt x="79" y="146"/>
                    </a:cubicBezTo>
                    <a:cubicBezTo>
                      <a:pt x="80" y="462"/>
                      <a:pt x="80" y="462"/>
                      <a:pt x="80" y="462"/>
                    </a:cubicBezTo>
                    <a:cubicBezTo>
                      <a:pt x="294" y="462"/>
                      <a:pt x="294" y="462"/>
                      <a:pt x="294" y="462"/>
                    </a:cubicBezTo>
                    <a:cubicBezTo>
                      <a:pt x="295" y="146"/>
                      <a:pt x="295" y="146"/>
                      <a:pt x="295" y="146"/>
                    </a:cubicBezTo>
                    <a:cubicBezTo>
                      <a:pt x="305" y="146"/>
                      <a:pt x="305" y="146"/>
                      <a:pt x="305" y="146"/>
                    </a:cubicBezTo>
                    <a:cubicBezTo>
                      <a:pt x="305" y="288"/>
                      <a:pt x="305" y="288"/>
                      <a:pt x="305" y="288"/>
                    </a:cubicBezTo>
                    <a:cubicBezTo>
                      <a:pt x="374" y="288"/>
                      <a:pt x="374" y="288"/>
                      <a:pt x="374" y="288"/>
                    </a:cubicBezTo>
                    <a:cubicBezTo>
                      <a:pt x="374" y="79"/>
                      <a:pt x="374" y="79"/>
                      <a:pt x="374" y="79"/>
                    </a:cubicBezTo>
                    <a:cubicBezTo>
                      <a:pt x="374" y="36"/>
                      <a:pt x="338" y="0"/>
                      <a:pt x="295"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373" name="Freeform 175"/>
              <p:cNvSpPr>
                <a:spLocks/>
              </p:cNvSpPr>
              <p:nvPr/>
            </p:nvSpPr>
            <p:spPr bwMode="auto">
              <a:xfrm>
                <a:off x="7248447" y="5172550"/>
                <a:ext cx="266700" cy="349250"/>
              </a:xfrm>
              <a:custGeom>
                <a:avLst/>
                <a:gdLst>
                  <a:gd name="T0" fmla="*/ 95 w 168"/>
                  <a:gd name="T1" fmla="*/ 81 h 220"/>
                  <a:gd name="T2" fmla="*/ 64 w 168"/>
                  <a:gd name="T3" fmla="*/ 103 h 220"/>
                  <a:gd name="T4" fmla="*/ 168 w 168"/>
                  <a:gd name="T5" fmla="*/ 220 h 220"/>
                  <a:gd name="T6" fmla="*/ 81 w 168"/>
                  <a:gd name="T7" fmla="*/ 0 h 220"/>
                  <a:gd name="T8" fmla="*/ 0 w 168"/>
                  <a:gd name="T9" fmla="*/ 31 h 220"/>
                  <a:gd name="T10" fmla="*/ 43 w 168"/>
                  <a:gd name="T11" fmla="*/ 81 h 220"/>
                  <a:gd name="T12" fmla="*/ 95 w 168"/>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8" h="220">
                    <a:moveTo>
                      <a:pt x="95" y="81"/>
                    </a:moveTo>
                    <a:lnTo>
                      <a:pt x="64" y="103"/>
                    </a:lnTo>
                    <a:lnTo>
                      <a:pt x="168" y="220"/>
                    </a:lnTo>
                    <a:lnTo>
                      <a:pt x="81" y="0"/>
                    </a:lnTo>
                    <a:lnTo>
                      <a:pt x="0" y="31"/>
                    </a:lnTo>
                    <a:lnTo>
                      <a:pt x="43" y="81"/>
                    </a:lnTo>
                    <a:lnTo>
                      <a:pt x="9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4" name="Freeform 176"/>
              <p:cNvSpPr>
                <a:spLocks/>
              </p:cNvSpPr>
              <p:nvPr/>
            </p:nvSpPr>
            <p:spPr bwMode="auto">
              <a:xfrm>
                <a:off x="7515147" y="5172550"/>
                <a:ext cx="268288" cy="349250"/>
              </a:xfrm>
              <a:custGeom>
                <a:avLst/>
                <a:gdLst>
                  <a:gd name="T0" fmla="*/ 74 w 169"/>
                  <a:gd name="T1" fmla="*/ 81 h 220"/>
                  <a:gd name="T2" fmla="*/ 105 w 169"/>
                  <a:gd name="T3" fmla="*/ 103 h 220"/>
                  <a:gd name="T4" fmla="*/ 0 w 169"/>
                  <a:gd name="T5" fmla="*/ 220 h 220"/>
                  <a:gd name="T6" fmla="*/ 89 w 169"/>
                  <a:gd name="T7" fmla="*/ 0 h 220"/>
                  <a:gd name="T8" fmla="*/ 169 w 169"/>
                  <a:gd name="T9" fmla="*/ 31 h 220"/>
                  <a:gd name="T10" fmla="*/ 124 w 169"/>
                  <a:gd name="T11" fmla="*/ 81 h 220"/>
                  <a:gd name="T12" fmla="*/ 74 w 169"/>
                  <a:gd name="T13" fmla="*/ 81 h 220"/>
                </a:gdLst>
                <a:ahLst/>
                <a:cxnLst>
                  <a:cxn ang="0">
                    <a:pos x="T0" y="T1"/>
                  </a:cxn>
                  <a:cxn ang="0">
                    <a:pos x="T2" y="T3"/>
                  </a:cxn>
                  <a:cxn ang="0">
                    <a:pos x="T4" y="T5"/>
                  </a:cxn>
                  <a:cxn ang="0">
                    <a:pos x="T6" y="T7"/>
                  </a:cxn>
                  <a:cxn ang="0">
                    <a:pos x="T8" y="T9"/>
                  </a:cxn>
                  <a:cxn ang="0">
                    <a:pos x="T10" y="T11"/>
                  </a:cxn>
                  <a:cxn ang="0">
                    <a:pos x="T12" y="T13"/>
                  </a:cxn>
                </a:cxnLst>
                <a:rect l="0" t="0" r="r" b="b"/>
                <a:pathLst>
                  <a:path w="169" h="220">
                    <a:moveTo>
                      <a:pt x="74" y="81"/>
                    </a:moveTo>
                    <a:lnTo>
                      <a:pt x="105" y="103"/>
                    </a:lnTo>
                    <a:lnTo>
                      <a:pt x="0" y="220"/>
                    </a:lnTo>
                    <a:lnTo>
                      <a:pt x="89" y="0"/>
                    </a:lnTo>
                    <a:lnTo>
                      <a:pt x="169" y="31"/>
                    </a:lnTo>
                    <a:lnTo>
                      <a:pt x="124" y="81"/>
                    </a:lnTo>
                    <a:lnTo>
                      <a:pt x="74"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75" name="Freeform 179"/>
              <p:cNvSpPr>
                <a:spLocks/>
              </p:cNvSpPr>
              <p:nvPr/>
            </p:nvSpPr>
            <p:spPr bwMode="auto">
              <a:xfrm>
                <a:off x="7051597" y="5777387"/>
                <a:ext cx="207963" cy="106363"/>
              </a:xfrm>
              <a:custGeom>
                <a:avLst/>
                <a:gdLst>
                  <a:gd name="T0" fmla="*/ 0 w 131"/>
                  <a:gd name="T1" fmla="*/ 67 h 67"/>
                  <a:gd name="T2" fmla="*/ 131 w 131"/>
                  <a:gd name="T3" fmla="*/ 67 h 67"/>
                  <a:gd name="T4" fmla="*/ 131 w 131"/>
                  <a:gd name="T5" fmla="*/ 0 h 67"/>
                  <a:gd name="T6" fmla="*/ 62 w 131"/>
                  <a:gd name="T7" fmla="*/ 0 h 67"/>
                  <a:gd name="T8" fmla="*/ 37 w 131"/>
                  <a:gd name="T9" fmla="*/ 28 h 67"/>
                  <a:gd name="T10" fmla="*/ 37 w 131"/>
                  <a:gd name="T11" fmla="*/ 0 h 67"/>
                  <a:gd name="T12" fmla="*/ 0 w 131"/>
                  <a:gd name="T13" fmla="*/ 0 h 67"/>
                  <a:gd name="T14" fmla="*/ 0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0" y="67"/>
                    </a:moveTo>
                    <a:lnTo>
                      <a:pt x="131" y="67"/>
                    </a:lnTo>
                    <a:lnTo>
                      <a:pt x="131" y="0"/>
                    </a:lnTo>
                    <a:lnTo>
                      <a:pt x="62" y="0"/>
                    </a:lnTo>
                    <a:lnTo>
                      <a:pt x="37" y="28"/>
                    </a:lnTo>
                    <a:lnTo>
                      <a:pt x="37" y="0"/>
                    </a:lnTo>
                    <a:lnTo>
                      <a:pt x="0" y="0"/>
                    </a:lnTo>
                    <a:lnTo>
                      <a:pt x="0"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376" name="Freeform 180"/>
              <p:cNvSpPr>
                <a:spLocks/>
              </p:cNvSpPr>
              <p:nvPr/>
            </p:nvSpPr>
            <p:spPr bwMode="auto">
              <a:xfrm>
                <a:off x="7765972" y="5777387"/>
                <a:ext cx="207963" cy="106363"/>
              </a:xfrm>
              <a:custGeom>
                <a:avLst/>
                <a:gdLst>
                  <a:gd name="T0" fmla="*/ 131 w 131"/>
                  <a:gd name="T1" fmla="*/ 67 h 67"/>
                  <a:gd name="T2" fmla="*/ 0 w 131"/>
                  <a:gd name="T3" fmla="*/ 67 h 67"/>
                  <a:gd name="T4" fmla="*/ 0 w 131"/>
                  <a:gd name="T5" fmla="*/ 0 h 67"/>
                  <a:gd name="T6" fmla="*/ 69 w 131"/>
                  <a:gd name="T7" fmla="*/ 0 h 67"/>
                  <a:gd name="T8" fmla="*/ 93 w 131"/>
                  <a:gd name="T9" fmla="*/ 28 h 67"/>
                  <a:gd name="T10" fmla="*/ 93 w 131"/>
                  <a:gd name="T11" fmla="*/ 0 h 67"/>
                  <a:gd name="T12" fmla="*/ 131 w 131"/>
                  <a:gd name="T13" fmla="*/ 0 h 67"/>
                  <a:gd name="T14" fmla="*/ 131 w 131"/>
                  <a:gd name="T15" fmla="*/ 67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7">
                    <a:moveTo>
                      <a:pt x="131" y="67"/>
                    </a:moveTo>
                    <a:lnTo>
                      <a:pt x="0" y="67"/>
                    </a:lnTo>
                    <a:lnTo>
                      <a:pt x="0" y="0"/>
                    </a:lnTo>
                    <a:lnTo>
                      <a:pt x="69" y="0"/>
                    </a:lnTo>
                    <a:lnTo>
                      <a:pt x="93" y="28"/>
                    </a:lnTo>
                    <a:lnTo>
                      <a:pt x="93" y="0"/>
                    </a:lnTo>
                    <a:lnTo>
                      <a:pt x="131" y="0"/>
                    </a:lnTo>
                    <a:lnTo>
                      <a:pt x="131"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11" name="Group 10"/>
          <p:cNvGrpSpPr/>
          <p:nvPr/>
        </p:nvGrpSpPr>
        <p:grpSpPr>
          <a:xfrm>
            <a:off x="11036782" y="4857535"/>
            <a:ext cx="808802" cy="2126560"/>
            <a:chOff x="10818904" y="4762722"/>
            <a:chExt cx="793015" cy="2085052"/>
          </a:xfrm>
        </p:grpSpPr>
        <p:grpSp>
          <p:nvGrpSpPr>
            <p:cNvPr id="366" name="Group 365"/>
            <p:cNvGrpSpPr/>
            <p:nvPr/>
          </p:nvGrpSpPr>
          <p:grpSpPr>
            <a:xfrm>
              <a:off x="10818904" y="4762722"/>
              <a:ext cx="793015" cy="2061715"/>
              <a:chOff x="4725988" y="7138463"/>
              <a:chExt cx="893762" cy="2323642"/>
            </a:xfrm>
          </p:grpSpPr>
          <p:sp>
            <p:nvSpPr>
              <p:cNvPr id="325" name="Rectangle 196"/>
              <p:cNvSpPr>
                <a:spLocks noChangeArrowheads="1"/>
              </p:cNvSpPr>
              <p:nvPr/>
            </p:nvSpPr>
            <p:spPr bwMode="auto">
              <a:xfrm>
                <a:off x="4905375" y="7639050"/>
                <a:ext cx="412750" cy="179388"/>
              </a:xfrm>
              <a:prstGeom prst="rect">
                <a:avLst/>
              </a:prstGeom>
              <a:solidFill>
                <a:srgbClr val="E1BC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7" name="Rectangle 197"/>
              <p:cNvSpPr>
                <a:spLocks noChangeArrowheads="1"/>
              </p:cNvSpPr>
              <p:nvPr/>
            </p:nvSpPr>
            <p:spPr bwMode="auto">
              <a:xfrm>
                <a:off x="4889500" y="8440738"/>
                <a:ext cx="447675" cy="14605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28" name="Rectangle 198"/>
              <p:cNvSpPr>
                <a:spLocks noChangeArrowheads="1"/>
              </p:cNvSpPr>
              <p:nvPr/>
            </p:nvSpPr>
            <p:spPr bwMode="auto">
              <a:xfrm>
                <a:off x="4889501" y="8440738"/>
                <a:ext cx="193676" cy="102136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0" name="Rectangle 200"/>
              <p:cNvSpPr>
                <a:spLocks noChangeArrowheads="1"/>
              </p:cNvSpPr>
              <p:nvPr/>
            </p:nvSpPr>
            <p:spPr bwMode="auto">
              <a:xfrm>
                <a:off x="5145087" y="8440740"/>
                <a:ext cx="190500" cy="102136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3" name="Freeform 203"/>
              <p:cNvSpPr>
                <a:spLocks/>
              </p:cNvSpPr>
              <p:nvPr/>
            </p:nvSpPr>
            <p:spPr bwMode="auto">
              <a:xfrm>
                <a:off x="4738688" y="8411369"/>
                <a:ext cx="122237" cy="242888"/>
              </a:xfrm>
              <a:custGeom>
                <a:avLst/>
                <a:gdLst>
                  <a:gd name="T0" fmla="*/ 50 w 50"/>
                  <a:gd name="T1" fmla="*/ 0 h 100"/>
                  <a:gd name="T2" fmla="*/ 50 w 50"/>
                  <a:gd name="T3" fmla="*/ 100 h 100"/>
                  <a:gd name="T4" fmla="*/ 0 w 50"/>
                  <a:gd name="T5" fmla="*/ 50 h 100"/>
                  <a:gd name="T6" fmla="*/ 50 w 50"/>
                  <a:gd name="T7" fmla="*/ 0 h 100"/>
                </a:gdLst>
                <a:ahLst/>
                <a:cxnLst>
                  <a:cxn ang="0">
                    <a:pos x="T0" y="T1"/>
                  </a:cxn>
                  <a:cxn ang="0">
                    <a:pos x="T2" y="T3"/>
                  </a:cxn>
                  <a:cxn ang="0">
                    <a:pos x="T4" y="T5"/>
                  </a:cxn>
                  <a:cxn ang="0">
                    <a:pos x="T6" y="T7"/>
                  </a:cxn>
                </a:cxnLst>
                <a:rect l="0" t="0" r="r" b="b"/>
                <a:pathLst>
                  <a:path w="50" h="100">
                    <a:moveTo>
                      <a:pt x="50" y="0"/>
                    </a:moveTo>
                    <a:cubicBezTo>
                      <a:pt x="50" y="100"/>
                      <a:pt x="50" y="100"/>
                      <a:pt x="50" y="100"/>
                    </a:cubicBezTo>
                    <a:cubicBezTo>
                      <a:pt x="22" y="100"/>
                      <a:pt x="0" y="78"/>
                      <a:pt x="0" y="50"/>
                    </a:cubicBezTo>
                    <a:cubicBezTo>
                      <a:pt x="0" y="23"/>
                      <a:pt x="22" y="0"/>
                      <a:pt x="50"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34" name="Freeform 204"/>
              <p:cNvSpPr>
                <a:spLocks/>
              </p:cNvSpPr>
              <p:nvPr/>
            </p:nvSpPr>
            <p:spPr bwMode="auto">
              <a:xfrm>
                <a:off x="5041900" y="7473950"/>
                <a:ext cx="142875" cy="234950"/>
              </a:xfrm>
              <a:custGeom>
                <a:avLst/>
                <a:gdLst>
                  <a:gd name="T0" fmla="*/ 46 w 90"/>
                  <a:gd name="T1" fmla="*/ 148 h 148"/>
                  <a:gd name="T2" fmla="*/ 0 w 90"/>
                  <a:gd name="T3" fmla="*/ 104 h 148"/>
                  <a:gd name="T4" fmla="*/ 0 w 90"/>
                  <a:gd name="T5" fmla="*/ 0 h 148"/>
                  <a:gd name="T6" fmla="*/ 90 w 90"/>
                  <a:gd name="T7" fmla="*/ 0 h 148"/>
                  <a:gd name="T8" fmla="*/ 90 w 90"/>
                  <a:gd name="T9" fmla="*/ 104 h 148"/>
                  <a:gd name="T10" fmla="*/ 46 w 90"/>
                  <a:gd name="T11" fmla="*/ 148 h 148"/>
                </a:gdLst>
                <a:ahLst/>
                <a:cxnLst>
                  <a:cxn ang="0">
                    <a:pos x="T0" y="T1"/>
                  </a:cxn>
                  <a:cxn ang="0">
                    <a:pos x="T2" y="T3"/>
                  </a:cxn>
                  <a:cxn ang="0">
                    <a:pos x="T4" y="T5"/>
                  </a:cxn>
                  <a:cxn ang="0">
                    <a:pos x="T6" y="T7"/>
                  </a:cxn>
                  <a:cxn ang="0">
                    <a:pos x="T8" y="T9"/>
                  </a:cxn>
                  <a:cxn ang="0">
                    <a:pos x="T10" y="T11"/>
                  </a:cxn>
                </a:cxnLst>
                <a:rect l="0" t="0" r="r" b="b"/>
                <a:pathLst>
                  <a:path w="90" h="148">
                    <a:moveTo>
                      <a:pt x="46" y="148"/>
                    </a:moveTo>
                    <a:lnTo>
                      <a:pt x="0" y="104"/>
                    </a:lnTo>
                    <a:lnTo>
                      <a:pt x="0" y="0"/>
                    </a:lnTo>
                    <a:lnTo>
                      <a:pt x="90" y="0"/>
                    </a:lnTo>
                    <a:lnTo>
                      <a:pt x="90" y="104"/>
                    </a:lnTo>
                    <a:lnTo>
                      <a:pt x="46" y="148"/>
                    </a:ln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40" name="Freeform 210"/>
              <p:cNvSpPr>
                <a:spLocks/>
              </p:cNvSpPr>
              <p:nvPr/>
            </p:nvSpPr>
            <p:spPr bwMode="auto">
              <a:xfrm>
                <a:off x="4725988" y="7639050"/>
                <a:ext cx="776287" cy="893763"/>
              </a:xfrm>
              <a:custGeom>
                <a:avLst/>
                <a:gdLst>
                  <a:gd name="T0" fmla="*/ 252 w 320"/>
                  <a:gd name="T1" fmla="*/ 331 h 369"/>
                  <a:gd name="T2" fmla="*/ 252 w 320"/>
                  <a:gd name="T3" fmla="*/ 124 h 369"/>
                  <a:gd name="T4" fmla="*/ 261 w 320"/>
                  <a:gd name="T5" fmla="*/ 124 h 369"/>
                  <a:gd name="T6" fmla="*/ 320 w 320"/>
                  <a:gd name="T7" fmla="*/ 124 h 369"/>
                  <a:gd name="T8" fmla="*/ 320 w 320"/>
                  <a:gd name="T9" fmla="*/ 67 h 369"/>
                  <a:gd name="T10" fmla="*/ 252 w 320"/>
                  <a:gd name="T11" fmla="*/ 0 h 369"/>
                  <a:gd name="T12" fmla="*/ 245 w 320"/>
                  <a:gd name="T13" fmla="*/ 0 h 369"/>
                  <a:gd name="T14" fmla="*/ 160 w 320"/>
                  <a:gd name="T15" fmla="*/ 58 h 369"/>
                  <a:gd name="T16" fmla="*/ 74 w 320"/>
                  <a:gd name="T17" fmla="*/ 0 h 369"/>
                  <a:gd name="T18" fmla="*/ 67 w 320"/>
                  <a:gd name="T19" fmla="*/ 0 h 369"/>
                  <a:gd name="T20" fmla="*/ 0 w 320"/>
                  <a:gd name="T21" fmla="*/ 67 h 369"/>
                  <a:gd name="T22" fmla="*/ 0 w 320"/>
                  <a:gd name="T23" fmla="*/ 124 h 369"/>
                  <a:gd name="T24" fmla="*/ 0 w 320"/>
                  <a:gd name="T25" fmla="*/ 369 h 369"/>
                  <a:gd name="T26" fmla="*/ 59 w 320"/>
                  <a:gd name="T27" fmla="*/ 369 h 369"/>
                  <a:gd name="T28" fmla="*/ 59 w 320"/>
                  <a:gd name="T29" fmla="*/ 124 h 369"/>
                  <a:gd name="T30" fmla="*/ 67 w 320"/>
                  <a:gd name="T31" fmla="*/ 124 h 369"/>
                  <a:gd name="T32" fmla="*/ 67 w 320"/>
                  <a:gd name="T33" fmla="*/ 331 h 369"/>
                  <a:gd name="T34" fmla="*/ 252 w 320"/>
                  <a:gd name="T35" fmla="*/ 331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0" h="369">
                    <a:moveTo>
                      <a:pt x="252" y="331"/>
                    </a:moveTo>
                    <a:cubicBezTo>
                      <a:pt x="252" y="124"/>
                      <a:pt x="252" y="124"/>
                      <a:pt x="252" y="124"/>
                    </a:cubicBezTo>
                    <a:cubicBezTo>
                      <a:pt x="261" y="124"/>
                      <a:pt x="261" y="124"/>
                      <a:pt x="261" y="124"/>
                    </a:cubicBezTo>
                    <a:cubicBezTo>
                      <a:pt x="320" y="124"/>
                      <a:pt x="320" y="124"/>
                      <a:pt x="320" y="124"/>
                    </a:cubicBezTo>
                    <a:cubicBezTo>
                      <a:pt x="320" y="67"/>
                      <a:pt x="320" y="67"/>
                      <a:pt x="320" y="67"/>
                    </a:cubicBezTo>
                    <a:cubicBezTo>
                      <a:pt x="320" y="30"/>
                      <a:pt x="289" y="0"/>
                      <a:pt x="252" y="0"/>
                    </a:cubicBezTo>
                    <a:cubicBezTo>
                      <a:pt x="245" y="0"/>
                      <a:pt x="245" y="0"/>
                      <a:pt x="245" y="0"/>
                    </a:cubicBezTo>
                    <a:cubicBezTo>
                      <a:pt x="232" y="34"/>
                      <a:pt x="198" y="58"/>
                      <a:pt x="160" y="58"/>
                    </a:cubicBezTo>
                    <a:cubicBezTo>
                      <a:pt x="121" y="58"/>
                      <a:pt x="88" y="34"/>
                      <a:pt x="74" y="0"/>
                    </a:cubicBezTo>
                    <a:cubicBezTo>
                      <a:pt x="67" y="0"/>
                      <a:pt x="67" y="0"/>
                      <a:pt x="67" y="0"/>
                    </a:cubicBezTo>
                    <a:cubicBezTo>
                      <a:pt x="30" y="0"/>
                      <a:pt x="0" y="30"/>
                      <a:pt x="0" y="67"/>
                    </a:cubicBezTo>
                    <a:cubicBezTo>
                      <a:pt x="0" y="124"/>
                      <a:pt x="0" y="124"/>
                      <a:pt x="0" y="124"/>
                    </a:cubicBezTo>
                    <a:cubicBezTo>
                      <a:pt x="0" y="369"/>
                      <a:pt x="0" y="369"/>
                      <a:pt x="0" y="369"/>
                    </a:cubicBezTo>
                    <a:cubicBezTo>
                      <a:pt x="59" y="369"/>
                      <a:pt x="59" y="369"/>
                      <a:pt x="59" y="369"/>
                    </a:cubicBezTo>
                    <a:cubicBezTo>
                      <a:pt x="59" y="124"/>
                      <a:pt x="59" y="124"/>
                      <a:pt x="59" y="124"/>
                    </a:cubicBezTo>
                    <a:cubicBezTo>
                      <a:pt x="67" y="124"/>
                      <a:pt x="67" y="124"/>
                      <a:pt x="67" y="124"/>
                    </a:cubicBezTo>
                    <a:cubicBezTo>
                      <a:pt x="67" y="331"/>
                      <a:pt x="67" y="331"/>
                      <a:pt x="67" y="331"/>
                    </a:cubicBezTo>
                    <a:lnTo>
                      <a:pt x="252" y="331"/>
                    </a:ln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2" name="Freeform 224"/>
              <p:cNvSpPr>
                <a:spLocks/>
              </p:cNvSpPr>
              <p:nvPr/>
            </p:nvSpPr>
            <p:spPr bwMode="auto">
              <a:xfrm>
                <a:off x="5292727" y="8265319"/>
                <a:ext cx="188912" cy="249238"/>
              </a:xfrm>
              <a:custGeom>
                <a:avLst/>
                <a:gdLst>
                  <a:gd name="T0" fmla="*/ 42 w 78"/>
                  <a:gd name="T1" fmla="*/ 0 h 103"/>
                  <a:gd name="T2" fmla="*/ 0 w 78"/>
                  <a:gd name="T3" fmla="*/ 91 h 103"/>
                  <a:gd name="T4" fmla="*/ 67 w 78"/>
                  <a:gd name="T5" fmla="*/ 66 h 103"/>
                  <a:gd name="T6" fmla="*/ 42 w 78"/>
                  <a:gd name="T7" fmla="*/ 0 h 103"/>
                </a:gdLst>
                <a:ahLst/>
                <a:cxnLst>
                  <a:cxn ang="0">
                    <a:pos x="T0" y="T1"/>
                  </a:cxn>
                  <a:cxn ang="0">
                    <a:pos x="T2" y="T3"/>
                  </a:cxn>
                  <a:cxn ang="0">
                    <a:pos x="T4" y="T5"/>
                  </a:cxn>
                  <a:cxn ang="0">
                    <a:pos x="T6" y="T7"/>
                  </a:cxn>
                </a:cxnLst>
                <a:rect l="0" t="0" r="r" b="b"/>
                <a:pathLst>
                  <a:path w="78" h="103">
                    <a:moveTo>
                      <a:pt x="42" y="0"/>
                    </a:moveTo>
                    <a:cubicBezTo>
                      <a:pt x="0" y="91"/>
                      <a:pt x="0" y="91"/>
                      <a:pt x="0" y="91"/>
                    </a:cubicBezTo>
                    <a:cubicBezTo>
                      <a:pt x="26" y="103"/>
                      <a:pt x="55" y="92"/>
                      <a:pt x="67" y="66"/>
                    </a:cubicBezTo>
                    <a:cubicBezTo>
                      <a:pt x="78" y="41"/>
                      <a:pt x="67" y="11"/>
                      <a:pt x="42" y="0"/>
                    </a:cubicBezTo>
                    <a:close/>
                  </a:path>
                </a:pathLst>
              </a:custGeom>
              <a:solidFill>
                <a:srgbClr val="E1BC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284" name="Freeform 226"/>
              <p:cNvSpPr>
                <a:spLocks/>
              </p:cNvSpPr>
              <p:nvPr/>
            </p:nvSpPr>
            <p:spPr bwMode="auto">
              <a:xfrm>
                <a:off x="5341938" y="7683500"/>
                <a:ext cx="277812" cy="738188"/>
              </a:xfrm>
              <a:custGeom>
                <a:avLst/>
                <a:gdLst>
                  <a:gd name="T0" fmla="*/ 114 w 114"/>
                  <a:gd name="T1" fmla="*/ 168 h 305"/>
                  <a:gd name="T2" fmla="*/ 114 w 114"/>
                  <a:gd name="T3" fmla="*/ 166 h 305"/>
                  <a:gd name="T4" fmla="*/ 114 w 114"/>
                  <a:gd name="T5" fmla="*/ 163 h 305"/>
                  <a:gd name="T6" fmla="*/ 114 w 114"/>
                  <a:gd name="T7" fmla="*/ 160 h 305"/>
                  <a:gd name="T8" fmla="*/ 113 w 114"/>
                  <a:gd name="T9" fmla="*/ 157 h 305"/>
                  <a:gd name="T10" fmla="*/ 112 w 114"/>
                  <a:gd name="T11" fmla="*/ 154 h 305"/>
                  <a:gd name="T12" fmla="*/ 62 w 114"/>
                  <a:gd name="T13" fmla="*/ 23 h 305"/>
                  <a:gd name="T14" fmla="*/ 24 w 114"/>
                  <a:gd name="T15" fmla="*/ 5 h 305"/>
                  <a:gd name="T16" fmla="*/ 7 w 114"/>
                  <a:gd name="T17" fmla="*/ 44 h 305"/>
                  <a:gd name="T18" fmla="*/ 53 w 114"/>
                  <a:gd name="T19" fmla="*/ 164 h 305"/>
                  <a:gd name="T20" fmla="*/ 0 w 114"/>
                  <a:gd name="T21" fmla="*/ 281 h 305"/>
                  <a:gd name="T22" fmla="*/ 54 w 114"/>
                  <a:gd name="T23" fmla="*/ 305 h 305"/>
                  <a:gd name="T24" fmla="*/ 112 w 114"/>
                  <a:gd name="T25" fmla="*/ 177 h 305"/>
                  <a:gd name="T26" fmla="*/ 112 w 114"/>
                  <a:gd name="T27" fmla="*/ 174 h 305"/>
                  <a:gd name="T28" fmla="*/ 113 w 114"/>
                  <a:gd name="T29" fmla="*/ 171 h 305"/>
                  <a:gd name="T30" fmla="*/ 114 w 114"/>
                  <a:gd name="T31" fmla="*/ 168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4" h="305">
                    <a:moveTo>
                      <a:pt x="114" y="168"/>
                    </a:moveTo>
                    <a:cubicBezTo>
                      <a:pt x="114" y="168"/>
                      <a:pt x="114" y="167"/>
                      <a:pt x="114" y="166"/>
                    </a:cubicBezTo>
                    <a:cubicBezTo>
                      <a:pt x="114" y="165"/>
                      <a:pt x="114" y="164"/>
                      <a:pt x="114" y="163"/>
                    </a:cubicBezTo>
                    <a:cubicBezTo>
                      <a:pt x="114" y="162"/>
                      <a:pt x="114" y="161"/>
                      <a:pt x="114" y="160"/>
                    </a:cubicBezTo>
                    <a:cubicBezTo>
                      <a:pt x="114" y="159"/>
                      <a:pt x="113" y="158"/>
                      <a:pt x="113" y="157"/>
                    </a:cubicBezTo>
                    <a:cubicBezTo>
                      <a:pt x="113" y="156"/>
                      <a:pt x="113" y="155"/>
                      <a:pt x="112" y="154"/>
                    </a:cubicBezTo>
                    <a:cubicBezTo>
                      <a:pt x="62" y="23"/>
                      <a:pt x="62" y="23"/>
                      <a:pt x="62" y="23"/>
                    </a:cubicBezTo>
                    <a:cubicBezTo>
                      <a:pt x="56" y="7"/>
                      <a:pt x="39" y="0"/>
                      <a:pt x="24" y="5"/>
                    </a:cubicBezTo>
                    <a:cubicBezTo>
                      <a:pt x="9" y="11"/>
                      <a:pt x="1" y="28"/>
                      <a:pt x="7" y="44"/>
                    </a:cubicBezTo>
                    <a:cubicBezTo>
                      <a:pt x="53" y="164"/>
                      <a:pt x="53" y="164"/>
                      <a:pt x="53" y="164"/>
                    </a:cubicBezTo>
                    <a:cubicBezTo>
                      <a:pt x="0" y="281"/>
                      <a:pt x="0" y="281"/>
                      <a:pt x="0" y="281"/>
                    </a:cubicBezTo>
                    <a:cubicBezTo>
                      <a:pt x="54" y="305"/>
                      <a:pt x="54" y="305"/>
                      <a:pt x="54" y="305"/>
                    </a:cubicBezTo>
                    <a:cubicBezTo>
                      <a:pt x="112" y="177"/>
                      <a:pt x="112" y="177"/>
                      <a:pt x="112" y="177"/>
                    </a:cubicBezTo>
                    <a:cubicBezTo>
                      <a:pt x="112" y="176"/>
                      <a:pt x="112" y="175"/>
                      <a:pt x="112" y="174"/>
                    </a:cubicBezTo>
                    <a:cubicBezTo>
                      <a:pt x="113" y="173"/>
                      <a:pt x="113" y="172"/>
                      <a:pt x="113" y="171"/>
                    </a:cubicBezTo>
                    <a:cubicBezTo>
                      <a:pt x="114" y="170"/>
                      <a:pt x="114" y="169"/>
                      <a:pt x="114" y="168"/>
                    </a:cubicBezTo>
                    <a:close/>
                  </a:path>
                </a:pathLst>
              </a:custGeom>
              <a:solidFill>
                <a:schemeClr val="accent5">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364" name="Group 363"/>
              <p:cNvGrpSpPr/>
              <p:nvPr/>
            </p:nvGrpSpPr>
            <p:grpSpPr>
              <a:xfrm>
                <a:off x="4895429" y="7138463"/>
                <a:ext cx="432081" cy="562325"/>
                <a:chOff x="4949548" y="7156100"/>
                <a:chExt cx="347110" cy="451741"/>
              </a:xfrm>
            </p:grpSpPr>
            <p:sp>
              <p:nvSpPr>
                <p:cNvPr id="1296" name="Freeform 297"/>
                <p:cNvSpPr>
                  <a:spLocks/>
                </p:cNvSpPr>
                <p:nvPr/>
              </p:nvSpPr>
              <p:spPr bwMode="auto">
                <a:xfrm>
                  <a:off x="4949548" y="7156100"/>
                  <a:ext cx="347110" cy="401917"/>
                </a:xfrm>
                <a:custGeom>
                  <a:avLst/>
                  <a:gdLst>
                    <a:gd name="T0" fmla="*/ 91 w 97"/>
                    <a:gd name="T1" fmla="*/ 88 h 112"/>
                    <a:gd name="T2" fmla="*/ 82 w 97"/>
                    <a:gd name="T3" fmla="*/ 88 h 112"/>
                    <a:gd name="T4" fmla="*/ 85 w 97"/>
                    <a:gd name="T5" fmla="*/ 74 h 112"/>
                    <a:gd name="T6" fmla="*/ 88 w 97"/>
                    <a:gd name="T7" fmla="*/ 69 h 112"/>
                    <a:gd name="T8" fmla="*/ 88 w 97"/>
                    <a:gd name="T9" fmla="*/ 69 h 112"/>
                    <a:gd name="T10" fmla="*/ 88 w 97"/>
                    <a:gd name="T11" fmla="*/ 69 h 112"/>
                    <a:gd name="T12" fmla="*/ 91 w 97"/>
                    <a:gd name="T13" fmla="*/ 53 h 112"/>
                    <a:gd name="T14" fmla="*/ 69 w 97"/>
                    <a:gd name="T15" fmla="*/ 17 h 112"/>
                    <a:gd name="T16" fmla="*/ 40 w 97"/>
                    <a:gd name="T17" fmla="*/ 0 h 112"/>
                    <a:gd name="T18" fmla="*/ 4 w 97"/>
                    <a:gd name="T19" fmla="*/ 46 h 112"/>
                    <a:gd name="T20" fmla="*/ 9 w 97"/>
                    <a:gd name="T21" fmla="*/ 69 h 112"/>
                    <a:gd name="T22" fmla="*/ 9 w 97"/>
                    <a:gd name="T23" fmla="*/ 69 h 112"/>
                    <a:gd name="T24" fmla="*/ 15 w 97"/>
                    <a:gd name="T25" fmla="*/ 88 h 112"/>
                    <a:gd name="T26" fmla="*/ 6 w 97"/>
                    <a:gd name="T27" fmla="*/ 88 h 112"/>
                    <a:gd name="T28" fmla="*/ 0 w 97"/>
                    <a:gd name="T29" fmla="*/ 95 h 112"/>
                    <a:gd name="T30" fmla="*/ 16 w 97"/>
                    <a:gd name="T31" fmla="*/ 110 h 112"/>
                    <a:gd name="T32" fmla="*/ 42 w 97"/>
                    <a:gd name="T33" fmla="*/ 112 h 112"/>
                    <a:gd name="T34" fmla="*/ 44 w 97"/>
                    <a:gd name="T35" fmla="*/ 112 h 112"/>
                    <a:gd name="T36" fmla="*/ 44 w 97"/>
                    <a:gd name="T37" fmla="*/ 112 h 112"/>
                    <a:gd name="T38" fmla="*/ 47 w 97"/>
                    <a:gd name="T39" fmla="*/ 112 h 112"/>
                    <a:gd name="T40" fmla="*/ 48 w 97"/>
                    <a:gd name="T41" fmla="*/ 112 h 112"/>
                    <a:gd name="T42" fmla="*/ 49 w 97"/>
                    <a:gd name="T43" fmla="*/ 112 h 112"/>
                    <a:gd name="T44" fmla="*/ 53 w 97"/>
                    <a:gd name="T45" fmla="*/ 112 h 112"/>
                    <a:gd name="T46" fmla="*/ 53 w 97"/>
                    <a:gd name="T47" fmla="*/ 112 h 112"/>
                    <a:gd name="T48" fmla="*/ 54 w 97"/>
                    <a:gd name="T49" fmla="*/ 112 h 112"/>
                    <a:gd name="T50" fmla="*/ 81 w 97"/>
                    <a:gd name="T51" fmla="*/ 110 h 112"/>
                    <a:gd name="T52" fmla="*/ 96 w 97"/>
                    <a:gd name="T53" fmla="*/ 95 h 112"/>
                    <a:gd name="T54" fmla="*/ 91 w 97"/>
                    <a:gd name="T55"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7" h="112">
                      <a:moveTo>
                        <a:pt x="91" y="88"/>
                      </a:moveTo>
                      <a:cubicBezTo>
                        <a:pt x="89" y="95"/>
                        <a:pt x="83" y="93"/>
                        <a:pt x="82" y="88"/>
                      </a:cubicBezTo>
                      <a:cubicBezTo>
                        <a:pt x="81" y="86"/>
                        <a:pt x="83" y="79"/>
                        <a:pt x="85" y="74"/>
                      </a:cubicBezTo>
                      <a:cubicBezTo>
                        <a:pt x="86" y="73"/>
                        <a:pt x="87" y="71"/>
                        <a:pt x="88" y="69"/>
                      </a:cubicBezTo>
                      <a:cubicBezTo>
                        <a:pt x="88" y="69"/>
                        <a:pt x="88" y="69"/>
                        <a:pt x="88" y="69"/>
                      </a:cubicBezTo>
                      <a:cubicBezTo>
                        <a:pt x="88" y="69"/>
                        <a:pt x="88" y="69"/>
                        <a:pt x="88" y="69"/>
                      </a:cubicBezTo>
                      <a:cubicBezTo>
                        <a:pt x="90" y="64"/>
                        <a:pt x="91" y="59"/>
                        <a:pt x="91" y="53"/>
                      </a:cubicBezTo>
                      <a:cubicBezTo>
                        <a:pt x="91" y="36"/>
                        <a:pt x="82" y="22"/>
                        <a:pt x="69" y="17"/>
                      </a:cubicBezTo>
                      <a:cubicBezTo>
                        <a:pt x="62" y="7"/>
                        <a:pt x="52" y="0"/>
                        <a:pt x="40" y="0"/>
                      </a:cubicBezTo>
                      <a:cubicBezTo>
                        <a:pt x="20" y="0"/>
                        <a:pt x="4" y="20"/>
                        <a:pt x="4" y="46"/>
                      </a:cubicBezTo>
                      <a:cubicBezTo>
                        <a:pt x="4" y="54"/>
                        <a:pt x="6" y="62"/>
                        <a:pt x="9" y="69"/>
                      </a:cubicBezTo>
                      <a:cubicBezTo>
                        <a:pt x="9" y="69"/>
                        <a:pt x="9" y="69"/>
                        <a:pt x="9" y="69"/>
                      </a:cubicBezTo>
                      <a:cubicBezTo>
                        <a:pt x="9" y="69"/>
                        <a:pt x="17" y="84"/>
                        <a:pt x="15" y="88"/>
                      </a:cubicBezTo>
                      <a:cubicBezTo>
                        <a:pt x="13" y="93"/>
                        <a:pt x="8" y="95"/>
                        <a:pt x="6" y="88"/>
                      </a:cubicBezTo>
                      <a:cubicBezTo>
                        <a:pt x="3" y="82"/>
                        <a:pt x="0" y="90"/>
                        <a:pt x="0" y="95"/>
                      </a:cubicBezTo>
                      <a:cubicBezTo>
                        <a:pt x="1" y="101"/>
                        <a:pt x="2" y="108"/>
                        <a:pt x="16" y="110"/>
                      </a:cubicBezTo>
                      <a:cubicBezTo>
                        <a:pt x="27" y="112"/>
                        <a:pt x="33" y="112"/>
                        <a:pt x="42" y="112"/>
                      </a:cubicBezTo>
                      <a:cubicBezTo>
                        <a:pt x="43" y="112"/>
                        <a:pt x="44" y="112"/>
                        <a:pt x="44" y="112"/>
                      </a:cubicBezTo>
                      <a:cubicBezTo>
                        <a:pt x="44" y="112"/>
                        <a:pt x="44" y="112"/>
                        <a:pt x="44" y="112"/>
                      </a:cubicBezTo>
                      <a:cubicBezTo>
                        <a:pt x="45" y="112"/>
                        <a:pt x="46" y="112"/>
                        <a:pt x="47" y="112"/>
                      </a:cubicBezTo>
                      <a:cubicBezTo>
                        <a:pt x="48" y="112"/>
                        <a:pt x="48" y="112"/>
                        <a:pt x="48" y="112"/>
                      </a:cubicBezTo>
                      <a:cubicBezTo>
                        <a:pt x="49" y="112"/>
                        <a:pt x="49" y="112"/>
                        <a:pt x="49" y="112"/>
                      </a:cubicBezTo>
                      <a:cubicBezTo>
                        <a:pt x="50" y="112"/>
                        <a:pt x="51" y="112"/>
                        <a:pt x="53" y="112"/>
                      </a:cubicBezTo>
                      <a:cubicBezTo>
                        <a:pt x="53" y="112"/>
                        <a:pt x="53" y="112"/>
                        <a:pt x="53" y="112"/>
                      </a:cubicBezTo>
                      <a:cubicBezTo>
                        <a:pt x="53" y="112"/>
                        <a:pt x="54" y="112"/>
                        <a:pt x="54" y="112"/>
                      </a:cubicBezTo>
                      <a:cubicBezTo>
                        <a:pt x="63" y="112"/>
                        <a:pt x="69" y="112"/>
                        <a:pt x="81" y="110"/>
                      </a:cubicBezTo>
                      <a:cubicBezTo>
                        <a:pt x="94" y="108"/>
                        <a:pt x="96" y="101"/>
                        <a:pt x="96" y="95"/>
                      </a:cubicBezTo>
                      <a:cubicBezTo>
                        <a:pt x="97" y="90"/>
                        <a:pt x="93" y="82"/>
                        <a:pt x="91" y="88"/>
                      </a:cubicBezTo>
                      <a:close/>
                    </a:path>
                  </a:pathLst>
                </a:custGeom>
                <a:solidFill>
                  <a:srgbClr val="6035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7" name="Freeform 308"/>
                <p:cNvSpPr>
                  <a:spLocks/>
                </p:cNvSpPr>
                <p:nvPr/>
              </p:nvSpPr>
              <p:spPr bwMode="auto">
                <a:xfrm>
                  <a:off x="5221921" y="7322181"/>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8" name="Freeform 309"/>
                <p:cNvSpPr>
                  <a:spLocks/>
                </p:cNvSpPr>
                <p:nvPr/>
              </p:nvSpPr>
              <p:spPr bwMode="auto">
                <a:xfrm>
                  <a:off x="5221921"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9" name="Freeform 310"/>
                <p:cNvSpPr>
                  <a:spLocks/>
                </p:cNvSpPr>
                <p:nvPr/>
              </p:nvSpPr>
              <p:spPr bwMode="auto">
                <a:xfrm>
                  <a:off x="5218600"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0" name="Freeform 311"/>
                <p:cNvSpPr>
                  <a:spLocks/>
                </p:cNvSpPr>
                <p:nvPr/>
              </p:nvSpPr>
              <p:spPr bwMode="auto">
                <a:xfrm>
                  <a:off x="5218600" y="73105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1" name="Freeform 312"/>
                <p:cNvSpPr>
                  <a:spLocks/>
                </p:cNvSpPr>
                <p:nvPr/>
              </p:nvSpPr>
              <p:spPr bwMode="auto">
                <a:xfrm>
                  <a:off x="5010998" y="73072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8" name="Freeform 313"/>
                <p:cNvSpPr>
                  <a:spLocks/>
                </p:cNvSpPr>
                <p:nvPr/>
              </p:nvSpPr>
              <p:spPr bwMode="auto">
                <a:xfrm>
                  <a:off x="5225243" y="7325503"/>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9" name="Freeform 314"/>
                <p:cNvSpPr>
                  <a:spLocks/>
                </p:cNvSpPr>
                <p:nvPr/>
              </p:nvSpPr>
              <p:spPr bwMode="auto">
                <a:xfrm>
                  <a:off x="5225243" y="7328825"/>
                  <a:ext cx="0" cy="664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1"/>
                        <a:pt x="0" y="0"/>
                      </a:cubicBezTo>
                      <a:cubicBezTo>
                        <a:pt x="0" y="1"/>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0" name="Freeform 315"/>
                <p:cNvSpPr>
                  <a:spLocks/>
                </p:cNvSpPr>
                <p:nvPr/>
              </p:nvSpPr>
              <p:spPr bwMode="auto">
                <a:xfrm>
                  <a:off x="5215278" y="730391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1" name="Freeform 316"/>
                <p:cNvSpPr>
                  <a:spLocks/>
                </p:cNvSpPr>
                <p:nvPr/>
              </p:nvSpPr>
              <p:spPr bwMode="auto">
                <a:xfrm>
                  <a:off x="5007677" y="732882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2" name="Freeform 317"/>
                <p:cNvSpPr>
                  <a:spLocks/>
                </p:cNvSpPr>
                <p:nvPr/>
              </p:nvSpPr>
              <p:spPr bwMode="auto">
                <a:xfrm>
                  <a:off x="5007677" y="73171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3" name="Freeform 318"/>
                <p:cNvSpPr>
                  <a:spLocks/>
                </p:cNvSpPr>
                <p:nvPr/>
              </p:nvSpPr>
              <p:spPr bwMode="auto">
                <a:xfrm>
                  <a:off x="5010998" y="73138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4" name="Freeform 319"/>
                <p:cNvSpPr>
                  <a:spLocks/>
                </p:cNvSpPr>
                <p:nvPr/>
              </p:nvSpPr>
              <p:spPr bwMode="auto">
                <a:xfrm>
                  <a:off x="5007677" y="7322181"/>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95" name="Freeform 320"/>
                <p:cNvSpPr>
                  <a:spLocks/>
                </p:cNvSpPr>
                <p:nvPr/>
              </p:nvSpPr>
              <p:spPr bwMode="auto">
                <a:xfrm>
                  <a:off x="4986086" y="7295608"/>
                  <a:ext cx="257427" cy="312233"/>
                </a:xfrm>
                <a:custGeom>
                  <a:avLst/>
                  <a:gdLst>
                    <a:gd name="T0" fmla="*/ 69 w 72"/>
                    <a:gd name="T1" fmla="*/ 15 h 87"/>
                    <a:gd name="T2" fmla="*/ 67 w 72"/>
                    <a:gd name="T3" fmla="*/ 15 h 87"/>
                    <a:gd name="T4" fmla="*/ 67 w 72"/>
                    <a:gd name="T5" fmla="*/ 11 h 87"/>
                    <a:gd name="T6" fmla="*/ 67 w 72"/>
                    <a:gd name="T7" fmla="*/ 9 h 87"/>
                    <a:gd name="T8" fmla="*/ 67 w 72"/>
                    <a:gd name="T9" fmla="*/ 9 h 87"/>
                    <a:gd name="T10" fmla="*/ 67 w 72"/>
                    <a:gd name="T11" fmla="*/ 8 h 87"/>
                    <a:gd name="T12" fmla="*/ 67 w 72"/>
                    <a:gd name="T13" fmla="*/ 7 h 87"/>
                    <a:gd name="T14" fmla="*/ 66 w 72"/>
                    <a:gd name="T15" fmla="*/ 7 h 87"/>
                    <a:gd name="T16" fmla="*/ 66 w 72"/>
                    <a:gd name="T17" fmla="*/ 6 h 87"/>
                    <a:gd name="T18" fmla="*/ 66 w 72"/>
                    <a:gd name="T19" fmla="*/ 6 h 87"/>
                    <a:gd name="T20" fmla="*/ 65 w 72"/>
                    <a:gd name="T21" fmla="*/ 4 h 87"/>
                    <a:gd name="T22" fmla="*/ 65 w 72"/>
                    <a:gd name="T23" fmla="*/ 4 h 87"/>
                    <a:gd name="T24" fmla="*/ 65 w 72"/>
                    <a:gd name="T25" fmla="*/ 3 h 87"/>
                    <a:gd name="T26" fmla="*/ 65 w 72"/>
                    <a:gd name="T27" fmla="*/ 3 h 87"/>
                    <a:gd name="T28" fmla="*/ 64 w 72"/>
                    <a:gd name="T29" fmla="*/ 2 h 87"/>
                    <a:gd name="T30" fmla="*/ 64 w 72"/>
                    <a:gd name="T31" fmla="*/ 2 h 87"/>
                    <a:gd name="T32" fmla="*/ 59 w 72"/>
                    <a:gd name="T33" fmla="*/ 3 h 87"/>
                    <a:gd name="T34" fmla="*/ 48 w 72"/>
                    <a:gd name="T35" fmla="*/ 0 h 87"/>
                    <a:gd name="T36" fmla="*/ 30 w 72"/>
                    <a:gd name="T37" fmla="*/ 3 h 87"/>
                    <a:gd name="T38" fmla="*/ 10 w 72"/>
                    <a:gd name="T39" fmla="*/ 0 h 87"/>
                    <a:gd name="T40" fmla="*/ 7 w 72"/>
                    <a:gd name="T41" fmla="*/ 3 h 87"/>
                    <a:gd name="T42" fmla="*/ 7 w 72"/>
                    <a:gd name="T43" fmla="*/ 3 h 87"/>
                    <a:gd name="T44" fmla="*/ 7 w 72"/>
                    <a:gd name="T45" fmla="*/ 5 h 87"/>
                    <a:gd name="T46" fmla="*/ 7 w 72"/>
                    <a:gd name="T47" fmla="*/ 5 h 87"/>
                    <a:gd name="T48" fmla="*/ 6 w 72"/>
                    <a:gd name="T49" fmla="*/ 6 h 87"/>
                    <a:gd name="T50" fmla="*/ 6 w 72"/>
                    <a:gd name="T51" fmla="*/ 6 h 87"/>
                    <a:gd name="T52" fmla="*/ 6 w 72"/>
                    <a:gd name="T53" fmla="*/ 7 h 87"/>
                    <a:gd name="T54" fmla="*/ 6 w 72"/>
                    <a:gd name="T55" fmla="*/ 8 h 87"/>
                    <a:gd name="T56" fmla="*/ 6 w 72"/>
                    <a:gd name="T57" fmla="*/ 9 h 87"/>
                    <a:gd name="T58" fmla="*/ 6 w 72"/>
                    <a:gd name="T59" fmla="*/ 9 h 87"/>
                    <a:gd name="T60" fmla="*/ 6 w 72"/>
                    <a:gd name="T61" fmla="*/ 11 h 87"/>
                    <a:gd name="T62" fmla="*/ 6 w 72"/>
                    <a:gd name="T63" fmla="*/ 15 h 87"/>
                    <a:gd name="T64" fmla="*/ 5 w 72"/>
                    <a:gd name="T65" fmla="*/ 15 h 87"/>
                    <a:gd name="T66" fmla="*/ 0 w 72"/>
                    <a:gd name="T67" fmla="*/ 20 h 87"/>
                    <a:gd name="T68" fmla="*/ 0 w 72"/>
                    <a:gd name="T69" fmla="*/ 32 h 87"/>
                    <a:gd name="T70" fmla="*/ 6 w 72"/>
                    <a:gd name="T71" fmla="*/ 37 h 87"/>
                    <a:gd name="T72" fmla="*/ 10 w 72"/>
                    <a:gd name="T73" fmla="*/ 49 h 87"/>
                    <a:gd name="T74" fmla="*/ 22 w 72"/>
                    <a:gd name="T75" fmla="*/ 64 h 87"/>
                    <a:gd name="T76" fmla="*/ 24 w 72"/>
                    <a:gd name="T77" fmla="*/ 78 h 87"/>
                    <a:gd name="T78" fmla="*/ 37 w 72"/>
                    <a:gd name="T79" fmla="*/ 87 h 87"/>
                    <a:gd name="T80" fmla="*/ 50 w 72"/>
                    <a:gd name="T81" fmla="*/ 78 h 87"/>
                    <a:gd name="T82" fmla="*/ 52 w 72"/>
                    <a:gd name="T83" fmla="*/ 63 h 87"/>
                    <a:gd name="T84" fmla="*/ 62 w 72"/>
                    <a:gd name="T85" fmla="*/ 49 h 87"/>
                    <a:gd name="T86" fmla="*/ 67 w 72"/>
                    <a:gd name="T87" fmla="*/ 37 h 87"/>
                    <a:gd name="T88" fmla="*/ 72 w 72"/>
                    <a:gd name="T89" fmla="*/ 32 h 87"/>
                    <a:gd name="T90" fmla="*/ 72 w 72"/>
                    <a:gd name="T91" fmla="*/ 20 h 87"/>
                    <a:gd name="T92" fmla="*/ 69 w 72"/>
                    <a:gd name="T93"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2" h="87">
                      <a:moveTo>
                        <a:pt x="69" y="15"/>
                      </a:moveTo>
                      <a:cubicBezTo>
                        <a:pt x="68" y="15"/>
                        <a:pt x="68" y="15"/>
                        <a:pt x="67" y="15"/>
                      </a:cubicBezTo>
                      <a:cubicBezTo>
                        <a:pt x="67" y="11"/>
                        <a:pt x="67" y="11"/>
                        <a:pt x="67" y="11"/>
                      </a:cubicBezTo>
                      <a:cubicBezTo>
                        <a:pt x="67" y="10"/>
                        <a:pt x="67" y="10"/>
                        <a:pt x="67" y="9"/>
                      </a:cubicBezTo>
                      <a:cubicBezTo>
                        <a:pt x="67" y="9"/>
                        <a:pt x="67" y="9"/>
                        <a:pt x="67" y="9"/>
                      </a:cubicBezTo>
                      <a:cubicBezTo>
                        <a:pt x="67" y="9"/>
                        <a:pt x="67" y="8"/>
                        <a:pt x="67" y="8"/>
                      </a:cubicBezTo>
                      <a:cubicBezTo>
                        <a:pt x="67" y="8"/>
                        <a:pt x="67" y="8"/>
                        <a:pt x="67" y="7"/>
                      </a:cubicBezTo>
                      <a:cubicBezTo>
                        <a:pt x="67" y="7"/>
                        <a:pt x="66" y="7"/>
                        <a:pt x="66" y="7"/>
                      </a:cubicBezTo>
                      <a:cubicBezTo>
                        <a:pt x="66" y="7"/>
                        <a:pt x="66" y="6"/>
                        <a:pt x="66" y="6"/>
                      </a:cubicBezTo>
                      <a:cubicBezTo>
                        <a:pt x="66" y="6"/>
                        <a:pt x="66" y="6"/>
                        <a:pt x="66" y="6"/>
                      </a:cubicBezTo>
                      <a:cubicBezTo>
                        <a:pt x="66" y="5"/>
                        <a:pt x="66" y="5"/>
                        <a:pt x="65" y="4"/>
                      </a:cubicBezTo>
                      <a:cubicBezTo>
                        <a:pt x="65" y="4"/>
                        <a:pt x="65" y="4"/>
                        <a:pt x="65" y="4"/>
                      </a:cubicBezTo>
                      <a:cubicBezTo>
                        <a:pt x="65" y="4"/>
                        <a:pt x="65" y="3"/>
                        <a:pt x="65" y="3"/>
                      </a:cubicBezTo>
                      <a:cubicBezTo>
                        <a:pt x="65" y="3"/>
                        <a:pt x="65" y="3"/>
                        <a:pt x="65" y="3"/>
                      </a:cubicBezTo>
                      <a:cubicBezTo>
                        <a:pt x="65" y="3"/>
                        <a:pt x="64" y="2"/>
                        <a:pt x="64" y="2"/>
                      </a:cubicBezTo>
                      <a:cubicBezTo>
                        <a:pt x="64" y="2"/>
                        <a:pt x="64" y="2"/>
                        <a:pt x="64" y="2"/>
                      </a:cubicBezTo>
                      <a:cubicBezTo>
                        <a:pt x="62" y="2"/>
                        <a:pt x="61" y="3"/>
                        <a:pt x="59" y="3"/>
                      </a:cubicBezTo>
                      <a:cubicBezTo>
                        <a:pt x="54" y="3"/>
                        <a:pt x="51" y="2"/>
                        <a:pt x="48" y="0"/>
                      </a:cubicBezTo>
                      <a:cubicBezTo>
                        <a:pt x="44" y="2"/>
                        <a:pt x="37" y="3"/>
                        <a:pt x="30" y="3"/>
                      </a:cubicBezTo>
                      <a:cubicBezTo>
                        <a:pt x="22" y="3"/>
                        <a:pt x="15" y="2"/>
                        <a:pt x="10" y="0"/>
                      </a:cubicBezTo>
                      <a:cubicBezTo>
                        <a:pt x="9" y="1"/>
                        <a:pt x="8" y="2"/>
                        <a:pt x="7" y="3"/>
                      </a:cubicBezTo>
                      <a:cubicBezTo>
                        <a:pt x="7" y="3"/>
                        <a:pt x="7" y="3"/>
                        <a:pt x="7" y="3"/>
                      </a:cubicBezTo>
                      <a:cubicBezTo>
                        <a:pt x="7" y="4"/>
                        <a:pt x="7" y="4"/>
                        <a:pt x="7" y="5"/>
                      </a:cubicBezTo>
                      <a:cubicBezTo>
                        <a:pt x="7" y="5"/>
                        <a:pt x="7" y="5"/>
                        <a:pt x="7" y="5"/>
                      </a:cubicBezTo>
                      <a:cubicBezTo>
                        <a:pt x="7" y="5"/>
                        <a:pt x="6" y="6"/>
                        <a:pt x="6" y="6"/>
                      </a:cubicBezTo>
                      <a:cubicBezTo>
                        <a:pt x="6" y="6"/>
                        <a:pt x="6" y="6"/>
                        <a:pt x="6" y="6"/>
                      </a:cubicBezTo>
                      <a:cubicBezTo>
                        <a:pt x="6" y="7"/>
                        <a:pt x="6" y="7"/>
                        <a:pt x="6" y="7"/>
                      </a:cubicBezTo>
                      <a:cubicBezTo>
                        <a:pt x="6" y="7"/>
                        <a:pt x="6" y="8"/>
                        <a:pt x="6" y="8"/>
                      </a:cubicBezTo>
                      <a:cubicBezTo>
                        <a:pt x="6" y="8"/>
                        <a:pt x="6" y="8"/>
                        <a:pt x="6" y="9"/>
                      </a:cubicBezTo>
                      <a:cubicBezTo>
                        <a:pt x="6" y="9"/>
                        <a:pt x="6" y="9"/>
                        <a:pt x="6" y="9"/>
                      </a:cubicBezTo>
                      <a:cubicBezTo>
                        <a:pt x="6" y="10"/>
                        <a:pt x="6" y="10"/>
                        <a:pt x="6" y="11"/>
                      </a:cubicBezTo>
                      <a:cubicBezTo>
                        <a:pt x="6" y="15"/>
                        <a:pt x="6" y="15"/>
                        <a:pt x="6" y="15"/>
                      </a:cubicBezTo>
                      <a:cubicBezTo>
                        <a:pt x="5" y="15"/>
                        <a:pt x="5" y="15"/>
                        <a:pt x="5" y="15"/>
                      </a:cubicBezTo>
                      <a:cubicBezTo>
                        <a:pt x="2" y="16"/>
                        <a:pt x="0" y="18"/>
                        <a:pt x="0" y="20"/>
                      </a:cubicBezTo>
                      <a:cubicBezTo>
                        <a:pt x="0" y="32"/>
                        <a:pt x="0" y="32"/>
                        <a:pt x="0" y="32"/>
                      </a:cubicBezTo>
                      <a:cubicBezTo>
                        <a:pt x="0" y="34"/>
                        <a:pt x="3" y="37"/>
                        <a:pt x="6" y="37"/>
                      </a:cubicBezTo>
                      <a:cubicBezTo>
                        <a:pt x="10" y="49"/>
                        <a:pt x="10" y="49"/>
                        <a:pt x="10" y="49"/>
                      </a:cubicBezTo>
                      <a:cubicBezTo>
                        <a:pt x="13" y="57"/>
                        <a:pt x="16" y="62"/>
                        <a:pt x="22" y="64"/>
                      </a:cubicBezTo>
                      <a:cubicBezTo>
                        <a:pt x="24" y="78"/>
                        <a:pt x="24" y="78"/>
                        <a:pt x="24" y="78"/>
                      </a:cubicBezTo>
                      <a:cubicBezTo>
                        <a:pt x="37" y="87"/>
                        <a:pt x="37" y="87"/>
                        <a:pt x="37" y="87"/>
                      </a:cubicBezTo>
                      <a:cubicBezTo>
                        <a:pt x="50" y="78"/>
                        <a:pt x="50" y="78"/>
                        <a:pt x="50" y="78"/>
                      </a:cubicBezTo>
                      <a:cubicBezTo>
                        <a:pt x="52" y="63"/>
                        <a:pt x="52" y="63"/>
                        <a:pt x="52" y="63"/>
                      </a:cubicBezTo>
                      <a:cubicBezTo>
                        <a:pt x="57" y="62"/>
                        <a:pt x="59" y="57"/>
                        <a:pt x="62" y="49"/>
                      </a:cubicBezTo>
                      <a:cubicBezTo>
                        <a:pt x="67" y="37"/>
                        <a:pt x="67" y="37"/>
                        <a:pt x="67" y="37"/>
                      </a:cubicBezTo>
                      <a:cubicBezTo>
                        <a:pt x="70" y="37"/>
                        <a:pt x="72" y="34"/>
                        <a:pt x="72" y="32"/>
                      </a:cubicBezTo>
                      <a:cubicBezTo>
                        <a:pt x="72" y="20"/>
                        <a:pt x="72" y="20"/>
                        <a:pt x="72" y="20"/>
                      </a:cubicBezTo>
                      <a:cubicBezTo>
                        <a:pt x="72" y="18"/>
                        <a:pt x="71" y="16"/>
                        <a:pt x="69" y="15"/>
                      </a:cubicBezTo>
                      <a:close/>
                    </a:path>
                  </a:pathLst>
                </a:custGeom>
                <a:solidFill>
                  <a:srgbClr val="E1BC8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1" name="Freeform 352"/>
                <p:cNvSpPr>
                  <a:spLocks noEditPoints="1"/>
                </p:cNvSpPr>
                <p:nvPr/>
              </p:nvSpPr>
              <p:spPr bwMode="auto">
                <a:xfrm>
                  <a:off x="4996051" y="7343773"/>
                  <a:ext cx="240819" cy="74737"/>
                </a:xfrm>
                <a:custGeom>
                  <a:avLst/>
                  <a:gdLst>
                    <a:gd name="T0" fmla="*/ 66 w 67"/>
                    <a:gd name="T1" fmla="*/ 1 h 21"/>
                    <a:gd name="T2" fmla="*/ 50 w 67"/>
                    <a:gd name="T3" fmla="*/ 0 h 21"/>
                    <a:gd name="T4" fmla="*/ 34 w 67"/>
                    <a:gd name="T5" fmla="*/ 4 h 21"/>
                    <a:gd name="T6" fmla="*/ 18 w 67"/>
                    <a:gd name="T7" fmla="*/ 0 h 21"/>
                    <a:gd name="T8" fmla="*/ 1 w 67"/>
                    <a:gd name="T9" fmla="*/ 1 h 21"/>
                    <a:gd name="T10" fmla="*/ 1 w 67"/>
                    <a:gd name="T11" fmla="*/ 3 h 21"/>
                    <a:gd name="T12" fmla="*/ 3 w 67"/>
                    <a:gd name="T13" fmla="*/ 6 h 21"/>
                    <a:gd name="T14" fmla="*/ 5 w 67"/>
                    <a:gd name="T15" fmla="*/ 11 h 21"/>
                    <a:gd name="T16" fmla="*/ 20 w 67"/>
                    <a:gd name="T17" fmla="*/ 20 h 21"/>
                    <a:gd name="T18" fmla="*/ 31 w 67"/>
                    <a:gd name="T19" fmla="*/ 8 h 21"/>
                    <a:gd name="T20" fmla="*/ 34 w 67"/>
                    <a:gd name="T21" fmla="*/ 7 h 21"/>
                    <a:gd name="T22" fmla="*/ 36 w 67"/>
                    <a:gd name="T23" fmla="*/ 8 h 21"/>
                    <a:gd name="T24" fmla="*/ 47 w 67"/>
                    <a:gd name="T25" fmla="*/ 20 h 21"/>
                    <a:gd name="T26" fmla="*/ 62 w 67"/>
                    <a:gd name="T27" fmla="*/ 11 h 21"/>
                    <a:gd name="T28" fmla="*/ 64 w 67"/>
                    <a:gd name="T29" fmla="*/ 6 h 21"/>
                    <a:gd name="T30" fmla="*/ 66 w 67"/>
                    <a:gd name="T31" fmla="*/ 3 h 21"/>
                    <a:gd name="T32" fmla="*/ 66 w 67"/>
                    <a:gd name="T33" fmla="*/ 1 h 21"/>
                    <a:gd name="T34" fmla="*/ 26 w 67"/>
                    <a:gd name="T35" fmla="*/ 15 h 21"/>
                    <a:gd name="T36" fmla="*/ 14 w 67"/>
                    <a:gd name="T37" fmla="*/ 18 h 21"/>
                    <a:gd name="T38" fmla="*/ 6 w 67"/>
                    <a:gd name="T39" fmla="*/ 7 h 21"/>
                    <a:gd name="T40" fmla="*/ 18 w 67"/>
                    <a:gd name="T41" fmla="*/ 2 h 21"/>
                    <a:gd name="T42" fmla="*/ 26 w 67"/>
                    <a:gd name="T43" fmla="*/ 4 h 21"/>
                    <a:gd name="T44" fmla="*/ 26 w 67"/>
                    <a:gd name="T45" fmla="*/ 15 h 21"/>
                    <a:gd name="T46" fmla="*/ 54 w 67"/>
                    <a:gd name="T47" fmla="*/ 18 h 21"/>
                    <a:gd name="T48" fmla="*/ 42 w 67"/>
                    <a:gd name="T49" fmla="*/ 15 h 21"/>
                    <a:gd name="T50" fmla="*/ 41 w 67"/>
                    <a:gd name="T51" fmla="*/ 4 h 21"/>
                    <a:gd name="T52" fmla="*/ 49 w 67"/>
                    <a:gd name="T53" fmla="*/ 2 h 21"/>
                    <a:gd name="T54" fmla="*/ 61 w 67"/>
                    <a:gd name="T55" fmla="*/ 7 h 21"/>
                    <a:gd name="T56" fmla="*/ 54 w 67"/>
                    <a:gd name="T57"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1">
                      <a:moveTo>
                        <a:pt x="66" y="1"/>
                      </a:moveTo>
                      <a:cubicBezTo>
                        <a:pt x="66" y="1"/>
                        <a:pt x="57" y="0"/>
                        <a:pt x="50" y="0"/>
                      </a:cubicBezTo>
                      <a:cubicBezTo>
                        <a:pt x="43" y="1"/>
                        <a:pt x="37" y="4"/>
                        <a:pt x="34" y="4"/>
                      </a:cubicBezTo>
                      <a:cubicBezTo>
                        <a:pt x="30" y="4"/>
                        <a:pt x="25" y="1"/>
                        <a:pt x="18" y="0"/>
                      </a:cubicBezTo>
                      <a:cubicBezTo>
                        <a:pt x="11" y="0"/>
                        <a:pt x="1" y="1"/>
                        <a:pt x="1" y="1"/>
                      </a:cubicBezTo>
                      <a:cubicBezTo>
                        <a:pt x="0" y="1"/>
                        <a:pt x="0" y="2"/>
                        <a:pt x="1" y="3"/>
                      </a:cubicBezTo>
                      <a:cubicBezTo>
                        <a:pt x="1" y="5"/>
                        <a:pt x="1" y="5"/>
                        <a:pt x="3" y="6"/>
                      </a:cubicBezTo>
                      <a:cubicBezTo>
                        <a:pt x="4" y="7"/>
                        <a:pt x="5" y="11"/>
                        <a:pt x="5" y="11"/>
                      </a:cubicBezTo>
                      <a:cubicBezTo>
                        <a:pt x="6" y="19"/>
                        <a:pt x="12" y="21"/>
                        <a:pt x="20" y="20"/>
                      </a:cubicBezTo>
                      <a:cubicBezTo>
                        <a:pt x="28" y="19"/>
                        <a:pt x="30" y="10"/>
                        <a:pt x="31" y="8"/>
                      </a:cubicBezTo>
                      <a:cubicBezTo>
                        <a:pt x="32" y="7"/>
                        <a:pt x="34" y="7"/>
                        <a:pt x="34" y="7"/>
                      </a:cubicBezTo>
                      <a:cubicBezTo>
                        <a:pt x="34" y="7"/>
                        <a:pt x="35" y="7"/>
                        <a:pt x="36" y="8"/>
                      </a:cubicBezTo>
                      <a:cubicBezTo>
                        <a:pt x="37" y="10"/>
                        <a:pt x="39" y="19"/>
                        <a:pt x="47" y="20"/>
                      </a:cubicBezTo>
                      <a:cubicBezTo>
                        <a:pt x="55" y="21"/>
                        <a:pt x="61" y="19"/>
                        <a:pt x="62" y="11"/>
                      </a:cubicBezTo>
                      <a:cubicBezTo>
                        <a:pt x="62" y="11"/>
                        <a:pt x="63" y="7"/>
                        <a:pt x="64" y="6"/>
                      </a:cubicBezTo>
                      <a:cubicBezTo>
                        <a:pt x="66" y="5"/>
                        <a:pt x="66" y="5"/>
                        <a:pt x="66" y="3"/>
                      </a:cubicBezTo>
                      <a:cubicBezTo>
                        <a:pt x="67" y="2"/>
                        <a:pt x="67" y="1"/>
                        <a:pt x="66" y="1"/>
                      </a:cubicBezTo>
                      <a:close/>
                      <a:moveTo>
                        <a:pt x="26" y="15"/>
                      </a:moveTo>
                      <a:cubicBezTo>
                        <a:pt x="23" y="18"/>
                        <a:pt x="19" y="19"/>
                        <a:pt x="14" y="18"/>
                      </a:cubicBezTo>
                      <a:cubicBezTo>
                        <a:pt x="8" y="18"/>
                        <a:pt x="6" y="14"/>
                        <a:pt x="6" y="7"/>
                      </a:cubicBezTo>
                      <a:cubicBezTo>
                        <a:pt x="6" y="0"/>
                        <a:pt x="18" y="2"/>
                        <a:pt x="18" y="2"/>
                      </a:cubicBezTo>
                      <a:cubicBezTo>
                        <a:pt x="23" y="3"/>
                        <a:pt x="23" y="3"/>
                        <a:pt x="26" y="4"/>
                      </a:cubicBezTo>
                      <a:cubicBezTo>
                        <a:pt x="30" y="5"/>
                        <a:pt x="28" y="12"/>
                        <a:pt x="26" y="15"/>
                      </a:cubicBezTo>
                      <a:close/>
                      <a:moveTo>
                        <a:pt x="54" y="18"/>
                      </a:moveTo>
                      <a:cubicBezTo>
                        <a:pt x="48" y="19"/>
                        <a:pt x="44" y="18"/>
                        <a:pt x="42" y="15"/>
                      </a:cubicBezTo>
                      <a:cubicBezTo>
                        <a:pt x="40" y="12"/>
                        <a:pt x="37" y="5"/>
                        <a:pt x="41" y="4"/>
                      </a:cubicBezTo>
                      <a:cubicBezTo>
                        <a:pt x="45" y="3"/>
                        <a:pt x="45" y="3"/>
                        <a:pt x="49" y="2"/>
                      </a:cubicBezTo>
                      <a:cubicBezTo>
                        <a:pt x="49" y="2"/>
                        <a:pt x="61" y="0"/>
                        <a:pt x="61" y="7"/>
                      </a:cubicBezTo>
                      <a:cubicBezTo>
                        <a:pt x="61" y="14"/>
                        <a:pt x="59" y="18"/>
                        <a:pt x="54" y="18"/>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2" name="Oval 353"/>
                <p:cNvSpPr>
                  <a:spLocks noChangeArrowheads="1"/>
                </p:cNvSpPr>
                <p:nvPr/>
              </p:nvSpPr>
              <p:spPr bwMode="auto">
                <a:xfrm>
                  <a:off x="5002694" y="7350416"/>
                  <a:ext cx="8305"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3" name="Oval 354"/>
                <p:cNvSpPr>
                  <a:spLocks noChangeArrowheads="1"/>
                </p:cNvSpPr>
                <p:nvPr/>
              </p:nvSpPr>
              <p:spPr bwMode="auto">
                <a:xfrm>
                  <a:off x="5221921" y="7350416"/>
                  <a:ext cx="6643" cy="664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00" name="Freeform 301"/>
            <p:cNvSpPr>
              <a:spLocks/>
            </p:cNvSpPr>
            <p:nvPr/>
          </p:nvSpPr>
          <p:spPr bwMode="auto">
            <a:xfrm>
              <a:off x="10956342" y="6755626"/>
              <a:ext cx="186926" cy="9214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7" y="0"/>
                    <a:pt x="0" y="7"/>
                    <a:pt x="0" y="16"/>
                  </a:cubicBezTo>
                  <a:cubicBezTo>
                    <a:pt x="33" y="16"/>
                    <a:pt x="33" y="16"/>
                    <a:pt x="33" y="16"/>
                  </a:cubicBezTo>
                  <a:cubicBezTo>
                    <a:pt x="33" y="7"/>
                    <a:pt x="25"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02" name="Freeform 303"/>
            <p:cNvSpPr>
              <a:spLocks/>
            </p:cNvSpPr>
            <p:nvPr/>
          </p:nvSpPr>
          <p:spPr bwMode="auto">
            <a:xfrm>
              <a:off x="11185694" y="6760024"/>
              <a:ext cx="180414" cy="87702"/>
            </a:xfrm>
            <a:custGeom>
              <a:avLst/>
              <a:gdLst>
                <a:gd name="T0" fmla="*/ 16 w 33"/>
                <a:gd name="T1" fmla="*/ 0 h 16"/>
                <a:gd name="T2" fmla="*/ 33 w 33"/>
                <a:gd name="T3" fmla="*/ 16 h 16"/>
                <a:gd name="T4" fmla="*/ 0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25" y="0"/>
                    <a:pt x="33" y="7"/>
                    <a:pt x="33" y="16"/>
                  </a:cubicBezTo>
                  <a:cubicBezTo>
                    <a:pt x="0" y="16"/>
                    <a:pt x="0" y="16"/>
                    <a:pt x="0" y="16"/>
                  </a:cubicBezTo>
                  <a:cubicBezTo>
                    <a:pt x="0" y="7"/>
                    <a:pt x="7" y="0"/>
                    <a:pt x="16" y="0"/>
                  </a:cubicBezTo>
                  <a:close/>
                </a:path>
              </a:pathLst>
            </a:custGeom>
            <a:solidFill>
              <a:srgbClr val="6821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0" name="Group 9"/>
          <p:cNvGrpSpPr/>
          <p:nvPr/>
        </p:nvGrpSpPr>
        <p:grpSpPr>
          <a:xfrm>
            <a:off x="10215400" y="4705201"/>
            <a:ext cx="785787" cy="2280063"/>
            <a:chOff x="10013555" y="4613361"/>
            <a:chExt cx="770449" cy="2235559"/>
          </a:xfrm>
        </p:grpSpPr>
        <p:grpSp>
          <p:nvGrpSpPr>
            <p:cNvPr id="9" name="Group 8"/>
            <p:cNvGrpSpPr/>
            <p:nvPr/>
          </p:nvGrpSpPr>
          <p:grpSpPr>
            <a:xfrm>
              <a:off x="10013555" y="4613361"/>
              <a:ext cx="759599" cy="2235559"/>
              <a:chOff x="10013555" y="4613361"/>
              <a:chExt cx="759599" cy="2235559"/>
            </a:xfrm>
          </p:grpSpPr>
          <p:grpSp>
            <p:nvGrpSpPr>
              <p:cNvPr id="562" name="Group 561"/>
              <p:cNvGrpSpPr/>
              <p:nvPr/>
            </p:nvGrpSpPr>
            <p:grpSpPr>
              <a:xfrm>
                <a:off x="10013555" y="4613361"/>
                <a:ext cx="759599" cy="2235559"/>
                <a:chOff x="10094772" y="4617073"/>
                <a:chExt cx="761819" cy="2242095"/>
              </a:xfrm>
            </p:grpSpPr>
            <p:sp>
              <p:nvSpPr>
                <p:cNvPr id="1324" name="Freeform 355"/>
                <p:cNvSpPr>
                  <a:spLocks/>
                </p:cNvSpPr>
                <p:nvPr/>
              </p:nvSpPr>
              <p:spPr bwMode="auto">
                <a:xfrm>
                  <a:off x="10317915" y="4979708"/>
                  <a:ext cx="174385" cy="189333"/>
                </a:xfrm>
                <a:custGeom>
                  <a:avLst/>
                  <a:gdLst>
                    <a:gd name="T0" fmla="*/ 0 w 105"/>
                    <a:gd name="T1" fmla="*/ 10 h 114"/>
                    <a:gd name="T2" fmla="*/ 11 w 105"/>
                    <a:gd name="T3" fmla="*/ 0 h 114"/>
                    <a:gd name="T4" fmla="*/ 95 w 105"/>
                    <a:gd name="T5" fmla="*/ 0 h 114"/>
                    <a:gd name="T6" fmla="*/ 105 w 105"/>
                    <a:gd name="T7" fmla="*/ 10 h 114"/>
                    <a:gd name="T8" fmla="*/ 77 w 105"/>
                    <a:gd name="T9" fmla="*/ 105 h 114"/>
                    <a:gd name="T10" fmla="*/ 39 w 105"/>
                    <a:gd name="T11" fmla="*/ 114 h 114"/>
                    <a:gd name="T12" fmla="*/ 6 w 105"/>
                    <a:gd name="T13" fmla="*/ 69 h 114"/>
                    <a:gd name="T14" fmla="*/ 0 w 105"/>
                    <a:gd name="T15" fmla="*/ 1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 h="114">
                      <a:moveTo>
                        <a:pt x="0" y="10"/>
                      </a:moveTo>
                      <a:lnTo>
                        <a:pt x="11" y="0"/>
                      </a:lnTo>
                      <a:lnTo>
                        <a:pt x="95" y="0"/>
                      </a:lnTo>
                      <a:lnTo>
                        <a:pt x="105" y="10"/>
                      </a:lnTo>
                      <a:lnTo>
                        <a:pt x="77" y="105"/>
                      </a:lnTo>
                      <a:lnTo>
                        <a:pt x="39" y="114"/>
                      </a:lnTo>
                      <a:lnTo>
                        <a:pt x="6" y="69"/>
                      </a:lnTo>
                      <a:lnTo>
                        <a:pt x="0" y="10"/>
                      </a:lnTo>
                      <a:close/>
                    </a:path>
                  </a:pathLst>
                </a:custGeom>
                <a:solidFill>
                  <a:schemeClr val="bg1"/>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5" name="Freeform 356"/>
                <p:cNvSpPr>
                  <a:spLocks/>
                </p:cNvSpPr>
                <p:nvPr/>
              </p:nvSpPr>
              <p:spPr bwMode="auto">
                <a:xfrm>
                  <a:off x="10216605" y="6769484"/>
                  <a:ext cx="176046" cy="89684"/>
                </a:xfrm>
                <a:custGeom>
                  <a:avLst/>
                  <a:gdLst>
                    <a:gd name="T0" fmla="*/ 24 w 49"/>
                    <a:gd name="T1" fmla="*/ 0 h 25"/>
                    <a:gd name="T2" fmla="*/ 0 w 49"/>
                    <a:gd name="T3" fmla="*/ 25 h 25"/>
                    <a:gd name="T4" fmla="*/ 49 w 49"/>
                    <a:gd name="T5" fmla="*/ 25 h 25"/>
                    <a:gd name="T6" fmla="*/ 24 w 49"/>
                    <a:gd name="T7" fmla="*/ 0 h 25"/>
                  </a:gdLst>
                  <a:ahLst/>
                  <a:cxnLst>
                    <a:cxn ang="0">
                      <a:pos x="T0" y="T1"/>
                    </a:cxn>
                    <a:cxn ang="0">
                      <a:pos x="T2" y="T3"/>
                    </a:cxn>
                    <a:cxn ang="0">
                      <a:pos x="T4" y="T5"/>
                    </a:cxn>
                    <a:cxn ang="0">
                      <a:pos x="T6" y="T7"/>
                    </a:cxn>
                  </a:cxnLst>
                  <a:rect l="0" t="0" r="r" b="b"/>
                  <a:pathLst>
                    <a:path w="49" h="25">
                      <a:moveTo>
                        <a:pt x="24" y="0"/>
                      </a:moveTo>
                      <a:cubicBezTo>
                        <a:pt x="11" y="0"/>
                        <a:pt x="0" y="11"/>
                        <a:pt x="0" y="25"/>
                      </a:cubicBezTo>
                      <a:cubicBezTo>
                        <a:pt x="49" y="25"/>
                        <a:pt x="49" y="25"/>
                        <a:pt x="49" y="25"/>
                      </a:cubicBezTo>
                      <a:cubicBezTo>
                        <a:pt x="49" y="11"/>
                        <a:pt x="38" y="0"/>
                        <a:pt x="24"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6" name="Freeform 357"/>
                <p:cNvSpPr>
                  <a:spLocks/>
                </p:cNvSpPr>
                <p:nvPr/>
              </p:nvSpPr>
              <p:spPr bwMode="auto">
                <a:xfrm>
                  <a:off x="10191693" y="5815097"/>
                  <a:ext cx="225870" cy="968255"/>
                </a:xfrm>
                <a:custGeom>
                  <a:avLst/>
                  <a:gdLst>
                    <a:gd name="T0" fmla="*/ 106 w 136"/>
                    <a:gd name="T1" fmla="*/ 583 h 583"/>
                    <a:gd name="T2" fmla="*/ 26 w 136"/>
                    <a:gd name="T3" fmla="*/ 583 h 583"/>
                    <a:gd name="T4" fmla="*/ 0 w 136"/>
                    <a:gd name="T5" fmla="*/ 0 h 583"/>
                    <a:gd name="T6" fmla="*/ 136 w 136"/>
                    <a:gd name="T7" fmla="*/ 0 h 583"/>
                    <a:gd name="T8" fmla="*/ 106 w 136"/>
                    <a:gd name="T9" fmla="*/ 583 h 583"/>
                  </a:gdLst>
                  <a:ahLst/>
                  <a:cxnLst>
                    <a:cxn ang="0">
                      <a:pos x="T0" y="T1"/>
                    </a:cxn>
                    <a:cxn ang="0">
                      <a:pos x="T2" y="T3"/>
                    </a:cxn>
                    <a:cxn ang="0">
                      <a:pos x="T4" y="T5"/>
                    </a:cxn>
                    <a:cxn ang="0">
                      <a:pos x="T6" y="T7"/>
                    </a:cxn>
                    <a:cxn ang="0">
                      <a:pos x="T8" y="T9"/>
                    </a:cxn>
                  </a:cxnLst>
                  <a:rect l="0" t="0" r="r" b="b"/>
                  <a:pathLst>
                    <a:path w="136" h="583">
                      <a:moveTo>
                        <a:pt x="106" y="583"/>
                      </a:moveTo>
                      <a:lnTo>
                        <a:pt x="26" y="583"/>
                      </a:lnTo>
                      <a:lnTo>
                        <a:pt x="0" y="0"/>
                      </a:lnTo>
                      <a:lnTo>
                        <a:pt x="136" y="0"/>
                      </a:lnTo>
                      <a:lnTo>
                        <a:pt x="106"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7" name="Freeform 358"/>
                <p:cNvSpPr>
                  <a:spLocks/>
                </p:cNvSpPr>
                <p:nvPr/>
              </p:nvSpPr>
              <p:spPr bwMode="auto">
                <a:xfrm>
                  <a:off x="10389330" y="5815097"/>
                  <a:ext cx="225870" cy="968255"/>
                </a:xfrm>
                <a:custGeom>
                  <a:avLst/>
                  <a:gdLst>
                    <a:gd name="T0" fmla="*/ 110 w 136"/>
                    <a:gd name="T1" fmla="*/ 583 h 583"/>
                    <a:gd name="T2" fmla="*/ 30 w 136"/>
                    <a:gd name="T3" fmla="*/ 583 h 583"/>
                    <a:gd name="T4" fmla="*/ 0 w 136"/>
                    <a:gd name="T5" fmla="*/ 0 h 583"/>
                    <a:gd name="T6" fmla="*/ 136 w 136"/>
                    <a:gd name="T7" fmla="*/ 0 h 583"/>
                    <a:gd name="T8" fmla="*/ 110 w 136"/>
                    <a:gd name="T9" fmla="*/ 583 h 583"/>
                  </a:gdLst>
                  <a:ahLst/>
                  <a:cxnLst>
                    <a:cxn ang="0">
                      <a:pos x="T0" y="T1"/>
                    </a:cxn>
                    <a:cxn ang="0">
                      <a:pos x="T2" y="T3"/>
                    </a:cxn>
                    <a:cxn ang="0">
                      <a:pos x="T4" y="T5"/>
                    </a:cxn>
                    <a:cxn ang="0">
                      <a:pos x="T6" y="T7"/>
                    </a:cxn>
                    <a:cxn ang="0">
                      <a:pos x="T8" y="T9"/>
                    </a:cxn>
                  </a:cxnLst>
                  <a:rect l="0" t="0" r="r" b="b"/>
                  <a:pathLst>
                    <a:path w="136" h="583">
                      <a:moveTo>
                        <a:pt x="110" y="583"/>
                      </a:moveTo>
                      <a:lnTo>
                        <a:pt x="30" y="583"/>
                      </a:lnTo>
                      <a:lnTo>
                        <a:pt x="0" y="0"/>
                      </a:lnTo>
                      <a:lnTo>
                        <a:pt x="136" y="0"/>
                      </a:lnTo>
                      <a:lnTo>
                        <a:pt x="110" y="583"/>
                      </a:ln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8" name="Freeform 359"/>
                <p:cNvSpPr>
                  <a:spLocks/>
                </p:cNvSpPr>
                <p:nvPr/>
              </p:nvSpPr>
              <p:spPr bwMode="auto">
                <a:xfrm>
                  <a:off x="10420885" y="6769484"/>
                  <a:ext cx="176046" cy="89684"/>
                </a:xfrm>
                <a:custGeom>
                  <a:avLst/>
                  <a:gdLst>
                    <a:gd name="T0" fmla="*/ 25 w 49"/>
                    <a:gd name="T1" fmla="*/ 0 h 25"/>
                    <a:gd name="T2" fmla="*/ 0 w 49"/>
                    <a:gd name="T3" fmla="*/ 25 h 25"/>
                    <a:gd name="T4" fmla="*/ 49 w 49"/>
                    <a:gd name="T5" fmla="*/ 25 h 25"/>
                    <a:gd name="T6" fmla="*/ 25 w 49"/>
                    <a:gd name="T7" fmla="*/ 0 h 25"/>
                  </a:gdLst>
                  <a:ahLst/>
                  <a:cxnLst>
                    <a:cxn ang="0">
                      <a:pos x="T0" y="T1"/>
                    </a:cxn>
                    <a:cxn ang="0">
                      <a:pos x="T2" y="T3"/>
                    </a:cxn>
                    <a:cxn ang="0">
                      <a:pos x="T4" y="T5"/>
                    </a:cxn>
                    <a:cxn ang="0">
                      <a:pos x="T6" y="T7"/>
                    </a:cxn>
                  </a:cxnLst>
                  <a:rect l="0" t="0" r="r" b="b"/>
                  <a:pathLst>
                    <a:path w="49" h="25">
                      <a:moveTo>
                        <a:pt x="25" y="0"/>
                      </a:moveTo>
                      <a:cubicBezTo>
                        <a:pt x="11" y="0"/>
                        <a:pt x="0" y="11"/>
                        <a:pt x="0" y="25"/>
                      </a:cubicBezTo>
                      <a:cubicBezTo>
                        <a:pt x="49" y="25"/>
                        <a:pt x="49" y="25"/>
                        <a:pt x="49" y="25"/>
                      </a:cubicBezTo>
                      <a:cubicBezTo>
                        <a:pt x="49" y="11"/>
                        <a:pt x="38"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9" name="Freeform 360"/>
                <p:cNvSpPr>
                  <a:spLocks/>
                </p:cNvSpPr>
                <p:nvPr/>
              </p:nvSpPr>
              <p:spPr bwMode="auto">
                <a:xfrm>
                  <a:off x="10299645" y="5001298"/>
                  <a:ext cx="219227" cy="591250"/>
                </a:xfrm>
                <a:custGeom>
                  <a:avLst/>
                  <a:gdLst>
                    <a:gd name="T0" fmla="*/ 132 w 132"/>
                    <a:gd name="T1" fmla="*/ 75 h 356"/>
                    <a:gd name="T2" fmla="*/ 67 w 132"/>
                    <a:gd name="T3" fmla="*/ 0 h 356"/>
                    <a:gd name="T4" fmla="*/ 0 w 132"/>
                    <a:gd name="T5" fmla="*/ 69 h 356"/>
                    <a:gd name="T6" fmla="*/ 50 w 132"/>
                    <a:gd name="T7" fmla="*/ 328 h 356"/>
                    <a:gd name="T8" fmla="*/ 63 w 132"/>
                    <a:gd name="T9" fmla="*/ 356 h 356"/>
                    <a:gd name="T10" fmla="*/ 78 w 132"/>
                    <a:gd name="T11" fmla="*/ 328 h 356"/>
                    <a:gd name="T12" fmla="*/ 132 w 132"/>
                    <a:gd name="T13" fmla="*/ 75 h 356"/>
                  </a:gdLst>
                  <a:ahLst/>
                  <a:cxnLst>
                    <a:cxn ang="0">
                      <a:pos x="T0" y="T1"/>
                    </a:cxn>
                    <a:cxn ang="0">
                      <a:pos x="T2" y="T3"/>
                    </a:cxn>
                    <a:cxn ang="0">
                      <a:pos x="T4" y="T5"/>
                    </a:cxn>
                    <a:cxn ang="0">
                      <a:pos x="T6" y="T7"/>
                    </a:cxn>
                    <a:cxn ang="0">
                      <a:pos x="T8" y="T9"/>
                    </a:cxn>
                    <a:cxn ang="0">
                      <a:pos x="T10" y="T11"/>
                    </a:cxn>
                    <a:cxn ang="0">
                      <a:pos x="T12" y="T13"/>
                    </a:cxn>
                  </a:cxnLst>
                  <a:rect l="0" t="0" r="r" b="b"/>
                  <a:pathLst>
                    <a:path w="132" h="356">
                      <a:moveTo>
                        <a:pt x="132" y="75"/>
                      </a:moveTo>
                      <a:lnTo>
                        <a:pt x="67" y="0"/>
                      </a:lnTo>
                      <a:lnTo>
                        <a:pt x="0" y="69"/>
                      </a:lnTo>
                      <a:lnTo>
                        <a:pt x="50" y="328"/>
                      </a:lnTo>
                      <a:lnTo>
                        <a:pt x="63" y="356"/>
                      </a:lnTo>
                      <a:lnTo>
                        <a:pt x="78" y="328"/>
                      </a:lnTo>
                      <a:lnTo>
                        <a:pt x="132" y="75"/>
                      </a:lnTo>
                      <a:close/>
                    </a:path>
                  </a:pathLst>
                </a:custGeom>
                <a:solidFill>
                  <a:srgbClr val="FFFFFF"/>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1" name="Freeform 362"/>
                <p:cNvSpPr>
                  <a:spLocks/>
                </p:cNvSpPr>
                <p:nvPr/>
              </p:nvSpPr>
              <p:spPr bwMode="auto">
                <a:xfrm>
                  <a:off x="10271551" y="4617073"/>
                  <a:ext cx="266458" cy="350166"/>
                </a:xfrm>
                <a:custGeom>
                  <a:avLst/>
                  <a:gdLst>
                    <a:gd name="T0" fmla="*/ 74 w 86"/>
                    <a:gd name="T1" fmla="*/ 22 h 106"/>
                    <a:gd name="T2" fmla="*/ 62 w 86"/>
                    <a:gd name="T3" fmla="*/ 90 h 106"/>
                    <a:gd name="T4" fmla="*/ 25 w 86"/>
                    <a:gd name="T5" fmla="*/ 87 h 106"/>
                    <a:gd name="T6" fmla="*/ 25 w 86"/>
                    <a:gd name="T7" fmla="*/ 8 h 106"/>
                    <a:gd name="T8" fmla="*/ 74 w 86"/>
                    <a:gd name="T9" fmla="*/ 22 h 106"/>
                    <a:gd name="connsiteX0" fmla="*/ 8029 w 8534"/>
                    <a:gd name="connsiteY0" fmla="*/ 1590 h 8998"/>
                    <a:gd name="connsiteX1" fmla="*/ 5928 w 8534"/>
                    <a:gd name="connsiteY1" fmla="*/ 8177 h 8998"/>
                    <a:gd name="connsiteX2" fmla="*/ 1626 w 8534"/>
                    <a:gd name="connsiteY2" fmla="*/ 7894 h 8998"/>
                    <a:gd name="connsiteX3" fmla="*/ 1626 w 8534"/>
                    <a:gd name="connsiteY3" fmla="*/ 441 h 8998"/>
                    <a:gd name="connsiteX4" fmla="*/ 8029 w 8534"/>
                    <a:gd name="connsiteY4" fmla="*/ 1590 h 8998"/>
                    <a:gd name="connsiteX0" fmla="*/ 9408 w 10000"/>
                    <a:gd name="connsiteY0" fmla="*/ 1836 h 10069"/>
                    <a:gd name="connsiteX1" fmla="*/ 6946 w 10000"/>
                    <a:gd name="connsiteY1" fmla="*/ 9157 h 10069"/>
                    <a:gd name="connsiteX2" fmla="*/ 1905 w 10000"/>
                    <a:gd name="connsiteY2" fmla="*/ 8842 h 10069"/>
                    <a:gd name="connsiteX3" fmla="*/ 1905 w 10000"/>
                    <a:gd name="connsiteY3" fmla="*/ 559 h 10069"/>
                    <a:gd name="connsiteX4" fmla="*/ 9408 w 10000"/>
                    <a:gd name="connsiteY4" fmla="*/ 1836 h 10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69">
                      <a:moveTo>
                        <a:pt x="9408" y="1836"/>
                      </a:moveTo>
                      <a:cubicBezTo>
                        <a:pt x="11043" y="3829"/>
                        <a:pt x="8990" y="8213"/>
                        <a:pt x="6946" y="9157"/>
                      </a:cubicBezTo>
                      <a:cubicBezTo>
                        <a:pt x="5039" y="9995"/>
                        <a:pt x="3404" y="10834"/>
                        <a:pt x="1905" y="8842"/>
                      </a:cubicBezTo>
                      <a:cubicBezTo>
                        <a:pt x="407" y="6849"/>
                        <a:pt x="-1501" y="1712"/>
                        <a:pt x="1905" y="559"/>
                      </a:cubicBezTo>
                      <a:cubicBezTo>
                        <a:pt x="3949" y="-280"/>
                        <a:pt x="8571" y="-408"/>
                        <a:pt x="9408" y="1836"/>
                      </a:cubicBez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2" name="Freeform 363"/>
                <p:cNvSpPr>
                  <a:spLocks/>
                </p:cNvSpPr>
                <p:nvPr/>
              </p:nvSpPr>
              <p:spPr bwMode="auto">
                <a:xfrm>
                  <a:off x="10336183" y="4868433"/>
                  <a:ext cx="139509" cy="167742"/>
                </a:xfrm>
                <a:custGeom>
                  <a:avLst/>
                  <a:gdLst>
                    <a:gd name="T0" fmla="*/ 84 w 84"/>
                    <a:gd name="T1" fmla="*/ 67 h 101"/>
                    <a:gd name="T2" fmla="*/ 41 w 84"/>
                    <a:gd name="T3" fmla="*/ 101 h 101"/>
                    <a:gd name="T4" fmla="*/ 0 w 84"/>
                    <a:gd name="T5" fmla="*/ 67 h 101"/>
                    <a:gd name="T6" fmla="*/ 0 w 84"/>
                    <a:gd name="T7" fmla="*/ 0 h 101"/>
                    <a:gd name="T8" fmla="*/ 84 w 84"/>
                    <a:gd name="T9" fmla="*/ 0 h 101"/>
                    <a:gd name="T10" fmla="*/ 84 w 84"/>
                    <a:gd name="T11" fmla="*/ 67 h 101"/>
                  </a:gdLst>
                  <a:ahLst/>
                  <a:cxnLst>
                    <a:cxn ang="0">
                      <a:pos x="T0" y="T1"/>
                    </a:cxn>
                    <a:cxn ang="0">
                      <a:pos x="T2" y="T3"/>
                    </a:cxn>
                    <a:cxn ang="0">
                      <a:pos x="T4" y="T5"/>
                    </a:cxn>
                    <a:cxn ang="0">
                      <a:pos x="T6" y="T7"/>
                    </a:cxn>
                    <a:cxn ang="0">
                      <a:pos x="T8" y="T9"/>
                    </a:cxn>
                    <a:cxn ang="0">
                      <a:pos x="T10" y="T11"/>
                    </a:cxn>
                  </a:cxnLst>
                  <a:rect l="0" t="0" r="r" b="b"/>
                  <a:pathLst>
                    <a:path w="84" h="101">
                      <a:moveTo>
                        <a:pt x="84" y="67"/>
                      </a:moveTo>
                      <a:lnTo>
                        <a:pt x="41" y="101"/>
                      </a:lnTo>
                      <a:lnTo>
                        <a:pt x="0" y="67"/>
                      </a:lnTo>
                      <a:lnTo>
                        <a:pt x="0" y="0"/>
                      </a:lnTo>
                      <a:lnTo>
                        <a:pt x="84" y="0"/>
                      </a:lnTo>
                      <a:lnTo>
                        <a:pt x="84" y="67"/>
                      </a:lnTo>
                      <a:close/>
                    </a:path>
                  </a:pathLst>
                </a:custGeom>
                <a:solidFill>
                  <a:srgbClr val="45372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7" name="Freeform 368"/>
                <p:cNvSpPr>
                  <a:spLocks/>
                </p:cNvSpPr>
                <p:nvPr/>
              </p:nvSpPr>
              <p:spPr bwMode="auto">
                <a:xfrm>
                  <a:off x="10178407" y="4996316"/>
                  <a:ext cx="455062" cy="793869"/>
                </a:xfrm>
                <a:custGeom>
                  <a:avLst/>
                  <a:gdLst>
                    <a:gd name="T0" fmla="*/ 189 w 274"/>
                    <a:gd name="T1" fmla="*/ 0 h 478"/>
                    <a:gd name="T2" fmla="*/ 136 w 274"/>
                    <a:gd name="T3" fmla="*/ 91 h 478"/>
                    <a:gd name="T4" fmla="*/ 84 w 274"/>
                    <a:gd name="T5" fmla="*/ 0 h 478"/>
                    <a:gd name="T6" fmla="*/ 0 w 274"/>
                    <a:gd name="T7" fmla="*/ 16 h 478"/>
                    <a:gd name="T8" fmla="*/ 4 w 274"/>
                    <a:gd name="T9" fmla="*/ 478 h 478"/>
                    <a:gd name="T10" fmla="*/ 267 w 274"/>
                    <a:gd name="T11" fmla="*/ 478 h 478"/>
                    <a:gd name="T12" fmla="*/ 274 w 274"/>
                    <a:gd name="T13" fmla="*/ 16 h 478"/>
                    <a:gd name="T14" fmla="*/ 189 w 274"/>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4" h="478">
                      <a:moveTo>
                        <a:pt x="189" y="0"/>
                      </a:moveTo>
                      <a:lnTo>
                        <a:pt x="136" y="91"/>
                      </a:lnTo>
                      <a:lnTo>
                        <a:pt x="84" y="0"/>
                      </a:lnTo>
                      <a:lnTo>
                        <a:pt x="0" y="16"/>
                      </a:lnTo>
                      <a:lnTo>
                        <a:pt x="4" y="478"/>
                      </a:lnTo>
                      <a:lnTo>
                        <a:pt x="267" y="478"/>
                      </a:lnTo>
                      <a:lnTo>
                        <a:pt x="274" y="16"/>
                      </a:lnTo>
                      <a:lnTo>
                        <a:pt x="189" y="0"/>
                      </a:ln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8" name="Freeform 369"/>
                <p:cNvSpPr>
                  <a:spLocks/>
                </p:cNvSpPr>
                <p:nvPr/>
              </p:nvSpPr>
              <p:spPr bwMode="auto">
                <a:xfrm>
                  <a:off x="10518872" y="4723943"/>
                  <a:ext cx="3322" cy="4983"/>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0" y="0"/>
                        <a:pt x="1"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39" name="Freeform 370"/>
                <p:cNvSpPr>
                  <a:spLocks/>
                </p:cNvSpPr>
                <p:nvPr/>
              </p:nvSpPr>
              <p:spPr bwMode="auto">
                <a:xfrm>
                  <a:off x="10518872"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0" name="Freeform 371"/>
                <p:cNvSpPr>
                  <a:spLocks/>
                </p:cNvSpPr>
                <p:nvPr/>
              </p:nvSpPr>
              <p:spPr bwMode="auto">
                <a:xfrm>
                  <a:off x="10510569" y="471065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1" name="Freeform 372"/>
                <p:cNvSpPr>
                  <a:spLocks/>
                </p:cNvSpPr>
                <p:nvPr/>
              </p:nvSpPr>
              <p:spPr bwMode="auto">
                <a:xfrm>
                  <a:off x="10513891" y="471397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2" name="Freeform 373"/>
                <p:cNvSpPr>
                  <a:spLocks/>
                </p:cNvSpPr>
                <p:nvPr/>
              </p:nvSpPr>
              <p:spPr bwMode="auto">
                <a:xfrm>
                  <a:off x="10288021" y="471065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3" name="Freeform 374"/>
                <p:cNvSpPr>
                  <a:spLocks/>
                </p:cNvSpPr>
                <p:nvPr/>
              </p:nvSpPr>
              <p:spPr bwMode="auto">
                <a:xfrm>
                  <a:off x="10522194" y="4728924"/>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4" name="Freeform 375"/>
                <p:cNvSpPr>
                  <a:spLocks/>
                </p:cNvSpPr>
                <p:nvPr/>
              </p:nvSpPr>
              <p:spPr bwMode="auto">
                <a:xfrm>
                  <a:off x="10522194" y="4735568"/>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5" name="Rectangle 376"/>
                <p:cNvSpPr>
                  <a:spLocks noChangeArrowheads="1"/>
                </p:cNvSpPr>
                <p:nvPr/>
              </p:nvSpPr>
              <p:spPr bwMode="auto">
                <a:xfrm>
                  <a:off x="10510569" y="47073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6" name="Freeform 377"/>
                <p:cNvSpPr>
                  <a:spLocks/>
                </p:cNvSpPr>
                <p:nvPr/>
              </p:nvSpPr>
              <p:spPr bwMode="auto">
                <a:xfrm>
                  <a:off x="10281377" y="4732246"/>
                  <a:ext cx="332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7" name="Freeform 378"/>
                <p:cNvSpPr>
                  <a:spLocks/>
                </p:cNvSpPr>
                <p:nvPr/>
              </p:nvSpPr>
              <p:spPr bwMode="auto">
                <a:xfrm>
                  <a:off x="10284699" y="47206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8" name="Freeform 379"/>
                <p:cNvSpPr>
                  <a:spLocks/>
                </p:cNvSpPr>
                <p:nvPr/>
              </p:nvSpPr>
              <p:spPr bwMode="auto">
                <a:xfrm>
                  <a:off x="10288021" y="47173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49" name="Freeform 380"/>
                <p:cNvSpPr>
                  <a:spLocks/>
                </p:cNvSpPr>
                <p:nvPr/>
              </p:nvSpPr>
              <p:spPr bwMode="auto">
                <a:xfrm>
                  <a:off x="10284699" y="4723943"/>
                  <a:ext cx="0" cy="4983"/>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0" name="Freeform 381"/>
                <p:cNvSpPr>
                  <a:spLocks/>
                </p:cNvSpPr>
                <p:nvPr/>
              </p:nvSpPr>
              <p:spPr bwMode="auto">
                <a:xfrm>
                  <a:off x="10263108" y="4695708"/>
                  <a:ext cx="280678"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1 w 78"/>
                    <a:gd name="T15" fmla="*/ 8 h 70"/>
                    <a:gd name="T16" fmla="*/ 71 w 78"/>
                    <a:gd name="T17" fmla="*/ 7 h 70"/>
                    <a:gd name="T18" fmla="*/ 71 w 78"/>
                    <a:gd name="T19" fmla="*/ 7 h 70"/>
                    <a:gd name="T20" fmla="*/ 70 w 78"/>
                    <a:gd name="T21" fmla="*/ 5 h 70"/>
                    <a:gd name="T22" fmla="*/ 70 w 78"/>
                    <a:gd name="T23" fmla="*/ 5 h 70"/>
                    <a:gd name="T24" fmla="*/ 70 w 78"/>
                    <a:gd name="T25" fmla="*/ 4 h 70"/>
                    <a:gd name="T26" fmla="*/ 69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0 w 78"/>
                    <a:gd name="T39" fmla="*/ 0 h 70"/>
                    <a:gd name="T40" fmla="*/ 7 w 78"/>
                    <a:gd name="T41" fmla="*/ 4 h 70"/>
                    <a:gd name="T42" fmla="*/ 7 w 78"/>
                    <a:gd name="T43" fmla="*/ 4 h 70"/>
                    <a:gd name="T44" fmla="*/ 7 w 78"/>
                    <a:gd name="T45" fmla="*/ 6 h 70"/>
                    <a:gd name="T46" fmla="*/ 7 w 78"/>
                    <a:gd name="T47" fmla="*/ 6 h 70"/>
                    <a:gd name="T48" fmla="*/ 6 w 78"/>
                    <a:gd name="T49" fmla="*/ 7 h 70"/>
                    <a:gd name="T50" fmla="*/ 6 w 78"/>
                    <a:gd name="T51" fmla="*/ 7 h 70"/>
                    <a:gd name="T52" fmla="*/ 6 w 78"/>
                    <a:gd name="T53" fmla="*/ 8 h 70"/>
                    <a:gd name="T54" fmla="*/ 6 w 78"/>
                    <a:gd name="T55" fmla="*/ 9 h 70"/>
                    <a:gd name="T56" fmla="*/ 6 w 78"/>
                    <a:gd name="T57" fmla="*/ 10 h 70"/>
                    <a:gd name="T58" fmla="*/ 5 w 78"/>
                    <a:gd name="T59" fmla="*/ 10 h 70"/>
                    <a:gd name="T60" fmla="*/ 5 w 78"/>
                    <a:gd name="T61" fmla="*/ 12 h 70"/>
                    <a:gd name="T62" fmla="*/ 5 w 78"/>
                    <a:gd name="T63" fmla="*/ 17 h 70"/>
                    <a:gd name="T64" fmla="*/ 4 w 78"/>
                    <a:gd name="T65" fmla="*/ 17 h 70"/>
                    <a:gd name="T66" fmla="*/ 0 w 78"/>
                    <a:gd name="T67" fmla="*/ 23 h 70"/>
                    <a:gd name="T68" fmla="*/ 0 w 78"/>
                    <a:gd name="T69" fmla="*/ 35 h 70"/>
                    <a:gd name="T70" fmla="*/ 5 w 78"/>
                    <a:gd name="T71" fmla="*/ 40 h 70"/>
                    <a:gd name="T72" fmla="*/ 24 w 78"/>
                    <a:gd name="T73" fmla="*/ 70 h 70"/>
                    <a:gd name="T74" fmla="*/ 53 w 78"/>
                    <a:gd name="T75" fmla="*/ 70 h 70"/>
                    <a:gd name="T76" fmla="*/ 72 w 78"/>
                    <a:gd name="T77" fmla="*/ 40 h 70"/>
                    <a:gd name="T78" fmla="*/ 78 w 78"/>
                    <a:gd name="T79" fmla="*/ 35 h 70"/>
                    <a:gd name="T80" fmla="*/ 78 w 78"/>
                    <a:gd name="T81" fmla="*/ 23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3"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1" y="8"/>
                        <a:pt x="71" y="8"/>
                        <a:pt x="71" y="8"/>
                      </a:cubicBezTo>
                      <a:cubicBezTo>
                        <a:pt x="71" y="8"/>
                        <a:pt x="71" y="7"/>
                        <a:pt x="71" y="7"/>
                      </a:cubicBezTo>
                      <a:cubicBezTo>
                        <a:pt x="71" y="7"/>
                        <a:pt x="71" y="7"/>
                        <a:pt x="71" y="7"/>
                      </a:cubicBezTo>
                      <a:cubicBezTo>
                        <a:pt x="71" y="6"/>
                        <a:pt x="71" y="6"/>
                        <a:pt x="70" y="5"/>
                      </a:cubicBezTo>
                      <a:cubicBezTo>
                        <a:pt x="70" y="5"/>
                        <a:pt x="70" y="5"/>
                        <a:pt x="70" y="5"/>
                      </a:cubicBezTo>
                      <a:cubicBezTo>
                        <a:pt x="70" y="4"/>
                        <a:pt x="70" y="4"/>
                        <a:pt x="70" y="4"/>
                      </a:cubicBezTo>
                      <a:cubicBezTo>
                        <a:pt x="70" y="4"/>
                        <a:pt x="70" y="4"/>
                        <a:pt x="69" y="4"/>
                      </a:cubicBezTo>
                      <a:cubicBezTo>
                        <a:pt x="69" y="3"/>
                        <a:pt x="69" y="3"/>
                        <a:pt x="69" y="3"/>
                      </a:cubicBezTo>
                      <a:cubicBezTo>
                        <a:pt x="69" y="3"/>
                        <a:pt x="69" y="3"/>
                        <a:pt x="69" y="3"/>
                      </a:cubicBezTo>
                      <a:cubicBezTo>
                        <a:pt x="67" y="3"/>
                        <a:pt x="65" y="3"/>
                        <a:pt x="63" y="3"/>
                      </a:cubicBezTo>
                      <a:cubicBezTo>
                        <a:pt x="58" y="3"/>
                        <a:pt x="54" y="2"/>
                        <a:pt x="52" y="1"/>
                      </a:cubicBezTo>
                      <a:cubicBezTo>
                        <a:pt x="47" y="2"/>
                        <a:pt x="40" y="3"/>
                        <a:pt x="32" y="3"/>
                      </a:cubicBezTo>
                      <a:cubicBezTo>
                        <a:pt x="23" y="3"/>
                        <a:pt x="15" y="2"/>
                        <a:pt x="10" y="0"/>
                      </a:cubicBezTo>
                      <a:cubicBezTo>
                        <a:pt x="9" y="2"/>
                        <a:pt x="8" y="3"/>
                        <a:pt x="7" y="4"/>
                      </a:cubicBezTo>
                      <a:cubicBezTo>
                        <a:pt x="7" y="4"/>
                        <a:pt x="7" y="4"/>
                        <a:pt x="7" y="4"/>
                      </a:cubicBezTo>
                      <a:cubicBezTo>
                        <a:pt x="7" y="5"/>
                        <a:pt x="7" y="5"/>
                        <a:pt x="7" y="6"/>
                      </a:cubicBezTo>
                      <a:cubicBezTo>
                        <a:pt x="7" y="6"/>
                        <a:pt x="7" y="6"/>
                        <a:pt x="7" y="6"/>
                      </a:cubicBezTo>
                      <a:cubicBezTo>
                        <a:pt x="7" y="6"/>
                        <a:pt x="6" y="7"/>
                        <a:pt x="6" y="7"/>
                      </a:cubicBezTo>
                      <a:cubicBezTo>
                        <a:pt x="6" y="7"/>
                        <a:pt x="6" y="7"/>
                        <a:pt x="6" y="7"/>
                      </a:cubicBezTo>
                      <a:cubicBezTo>
                        <a:pt x="6" y="8"/>
                        <a:pt x="6" y="8"/>
                        <a:pt x="6" y="8"/>
                      </a:cubicBezTo>
                      <a:cubicBezTo>
                        <a:pt x="6" y="9"/>
                        <a:pt x="6" y="9"/>
                        <a:pt x="6" y="9"/>
                      </a:cubicBezTo>
                      <a:cubicBezTo>
                        <a:pt x="6" y="9"/>
                        <a:pt x="6" y="10"/>
                        <a:pt x="6" y="10"/>
                      </a:cubicBezTo>
                      <a:cubicBezTo>
                        <a:pt x="5" y="10"/>
                        <a:pt x="5" y="10"/>
                        <a:pt x="5" y="10"/>
                      </a:cubicBezTo>
                      <a:cubicBezTo>
                        <a:pt x="5" y="11"/>
                        <a:pt x="5" y="12"/>
                        <a:pt x="5" y="12"/>
                      </a:cubicBezTo>
                      <a:cubicBezTo>
                        <a:pt x="5" y="17"/>
                        <a:pt x="5" y="17"/>
                        <a:pt x="5" y="17"/>
                      </a:cubicBezTo>
                      <a:cubicBezTo>
                        <a:pt x="5" y="17"/>
                        <a:pt x="5" y="17"/>
                        <a:pt x="4" y="17"/>
                      </a:cubicBezTo>
                      <a:cubicBezTo>
                        <a:pt x="2" y="17"/>
                        <a:pt x="0" y="20"/>
                        <a:pt x="0" y="23"/>
                      </a:cubicBezTo>
                      <a:cubicBezTo>
                        <a:pt x="0" y="35"/>
                        <a:pt x="0" y="35"/>
                        <a:pt x="0" y="35"/>
                      </a:cubicBezTo>
                      <a:cubicBezTo>
                        <a:pt x="0" y="38"/>
                        <a:pt x="2" y="40"/>
                        <a:pt x="5" y="40"/>
                      </a:cubicBezTo>
                      <a:cubicBezTo>
                        <a:pt x="5" y="40"/>
                        <a:pt x="15" y="70"/>
                        <a:pt x="24" y="70"/>
                      </a:cubicBezTo>
                      <a:cubicBezTo>
                        <a:pt x="53" y="70"/>
                        <a:pt x="53" y="70"/>
                        <a:pt x="53" y="70"/>
                      </a:cubicBezTo>
                      <a:cubicBezTo>
                        <a:pt x="62" y="70"/>
                        <a:pt x="72" y="40"/>
                        <a:pt x="72" y="40"/>
                      </a:cubicBezTo>
                      <a:cubicBezTo>
                        <a:pt x="75" y="40"/>
                        <a:pt x="78" y="38"/>
                        <a:pt x="78" y="35"/>
                      </a:cubicBezTo>
                      <a:cubicBezTo>
                        <a:pt x="78" y="23"/>
                        <a:pt x="78" y="23"/>
                        <a:pt x="78" y="23"/>
                      </a:cubicBezTo>
                      <a:cubicBezTo>
                        <a:pt x="78" y="20"/>
                        <a:pt x="76" y="18"/>
                        <a:pt x="74" y="17"/>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1" name="Rectangle 382"/>
                <p:cNvSpPr>
                  <a:spLocks noChangeArrowheads="1"/>
                </p:cNvSpPr>
                <p:nvPr/>
              </p:nvSpPr>
              <p:spPr bwMode="auto">
                <a:xfrm>
                  <a:off x="10185050" y="5790185"/>
                  <a:ext cx="436795" cy="28235"/>
                </a:xfrm>
                <a:prstGeom prst="rect">
                  <a:avLst/>
                </a:prstGeom>
                <a:solidFill>
                  <a:srgbClr val="583618"/>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52" name="Rectangle 383"/>
                <p:cNvSpPr>
                  <a:spLocks noChangeArrowheads="1"/>
                </p:cNvSpPr>
                <p:nvPr/>
              </p:nvSpPr>
              <p:spPr bwMode="auto">
                <a:xfrm>
                  <a:off x="10364418" y="5790185"/>
                  <a:ext cx="78059" cy="2823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73" name="Freeform 93"/>
                <p:cNvSpPr>
                  <a:spLocks/>
                </p:cNvSpPr>
                <p:nvPr/>
              </p:nvSpPr>
              <p:spPr bwMode="auto">
                <a:xfrm>
                  <a:off x="10099373" y="5638752"/>
                  <a:ext cx="96509" cy="243049"/>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428" name="Freeform 265"/>
                <p:cNvSpPr>
                  <a:spLocks/>
                </p:cNvSpPr>
                <p:nvPr/>
              </p:nvSpPr>
              <p:spPr bwMode="auto">
                <a:xfrm>
                  <a:off x="10094772" y="5003603"/>
                  <a:ext cx="761819" cy="771971"/>
                </a:xfrm>
                <a:custGeom>
                  <a:avLst/>
                  <a:gdLst>
                    <a:gd name="T0" fmla="*/ 68 w 382"/>
                    <a:gd name="T1" fmla="*/ 0 h 397"/>
                    <a:gd name="T2" fmla="*/ 106 w 382"/>
                    <a:gd name="T3" fmla="*/ 0 h 397"/>
                    <a:gd name="T4" fmla="*/ 159 w 382"/>
                    <a:gd name="T5" fmla="*/ 120 h 397"/>
                    <a:gd name="T6" fmla="*/ 213 w 382"/>
                    <a:gd name="T7" fmla="*/ 0 h 397"/>
                    <a:gd name="T8" fmla="*/ 253 w 382"/>
                    <a:gd name="T9" fmla="*/ 0 h 397"/>
                    <a:gd name="T10" fmla="*/ 301 w 382"/>
                    <a:gd name="T11" fmla="*/ 20 h 397"/>
                    <a:gd name="T12" fmla="*/ 382 w 382"/>
                    <a:gd name="T13" fmla="*/ 159 h 397"/>
                    <a:gd name="T14" fmla="*/ 355 w 382"/>
                    <a:gd name="T15" fmla="*/ 163 h 397"/>
                    <a:gd name="T16" fmla="*/ 323 w 382"/>
                    <a:gd name="T17" fmla="*/ 177 h 397"/>
                    <a:gd name="T18" fmla="*/ 253 w 382"/>
                    <a:gd name="T19" fmla="*/ 101 h 397"/>
                    <a:gd name="T20" fmla="*/ 252 w 382"/>
                    <a:gd name="T21" fmla="*/ 397 h 397"/>
                    <a:gd name="T22" fmla="*/ 69 w 382"/>
                    <a:gd name="T23" fmla="*/ 397 h 397"/>
                    <a:gd name="T24" fmla="*/ 68 w 382"/>
                    <a:gd name="T25" fmla="*/ 125 h 397"/>
                    <a:gd name="T26" fmla="*/ 59 w 382"/>
                    <a:gd name="T27" fmla="*/ 125 h 397"/>
                    <a:gd name="T28" fmla="*/ 59 w 382"/>
                    <a:gd name="T29" fmla="*/ 247 h 397"/>
                    <a:gd name="T30" fmla="*/ 0 w 382"/>
                    <a:gd name="T31" fmla="*/ 247 h 397"/>
                    <a:gd name="T32" fmla="*/ 0 w 382"/>
                    <a:gd name="T33" fmla="*/ 68 h 397"/>
                    <a:gd name="T34" fmla="*/ 68 w 382"/>
                    <a:gd name="T35" fmla="*/ 0 h 397"/>
                    <a:gd name="connsiteX0" fmla="*/ 1780 w 10000"/>
                    <a:gd name="connsiteY0" fmla="*/ 0 h 10078"/>
                    <a:gd name="connsiteX1" fmla="*/ 2775 w 10000"/>
                    <a:gd name="connsiteY1" fmla="*/ 0 h 10078"/>
                    <a:gd name="connsiteX2" fmla="*/ 4162 w 10000"/>
                    <a:gd name="connsiteY2" fmla="*/ 3023 h 10078"/>
                    <a:gd name="connsiteX3" fmla="*/ 5576 w 10000"/>
                    <a:gd name="connsiteY3" fmla="*/ 0 h 10078"/>
                    <a:gd name="connsiteX4" fmla="*/ 6623 w 10000"/>
                    <a:gd name="connsiteY4" fmla="*/ 0 h 10078"/>
                    <a:gd name="connsiteX5" fmla="*/ 7880 w 10000"/>
                    <a:gd name="connsiteY5" fmla="*/ 504 h 10078"/>
                    <a:gd name="connsiteX6" fmla="*/ 10000 w 10000"/>
                    <a:gd name="connsiteY6" fmla="*/ 4005 h 10078"/>
                    <a:gd name="connsiteX7" fmla="*/ 9293 w 10000"/>
                    <a:gd name="connsiteY7" fmla="*/ 4106 h 10078"/>
                    <a:gd name="connsiteX8" fmla="*/ 8455 w 10000"/>
                    <a:gd name="connsiteY8" fmla="*/ 4458 h 10078"/>
                    <a:gd name="connsiteX9" fmla="*/ 6623 w 10000"/>
                    <a:gd name="connsiteY9" fmla="*/ 2544 h 10078"/>
                    <a:gd name="connsiteX10" fmla="*/ 6597 w 10000"/>
                    <a:gd name="connsiteY10" fmla="*/ 10000 h 10078"/>
                    <a:gd name="connsiteX11" fmla="*/ 1806 w 10000"/>
                    <a:gd name="connsiteY11" fmla="*/ 10000 h 10078"/>
                    <a:gd name="connsiteX12" fmla="*/ 1780 w 10000"/>
                    <a:gd name="connsiteY12" fmla="*/ 3149 h 10078"/>
                    <a:gd name="connsiteX13" fmla="*/ 1545 w 10000"/>
                    <a:gd name="connsiteY13" fmla="*/ 3149 h 10078"/>
                    <a:gd name="connsiteX14" fmla="*/ 1545 w 10000"/>
                    <a:gd name="connsiteY14" fmla="*/ 10078 h 10078"/>
                    <a:gd name="connsiteX15" fmla="*/ 0 w 10000"/>
                    <a:gd name="connsiteY15" fmla="*/ 6222 h 10078"/>
                    <a:gd name="connsiteX16" fmla="*/ 0 w 10000"/>
                    <a:gd name="connsiteY16" fmla="*/ 1713 h 10078"/>
                    <a:gd name="connsiteX17" fmla="*/ 1780 w 10000"/>
                    <a:gd name="connsiteY17" fmla="*/ 0 h 10078"/>
                    <a:gd name="connsiteX0" fmla="*/ 1780 w 10000"/>
                    <a:gd name="connsiteY0" fmla="*/ 0 h 10460"/>
                    <a:gd name="connsiteX1" fmla="*/ 2775 w 10000"/>
                    <a:gd name="connsiteY1" fmla="*/ 0 h 10460"/>
                    <a:gd name="connsiteX2" fmla="*/ 4162 w 10000"/>
                    <a:gd name="connsiteY2" fmla="*/ 3023 h 10460"/>
                    <a:gd name="connsiteX3" fmla="*/ 5576 w 10000"/>
                    <a:gd name="connsiteY3" fmla="*/ 0 h 10460"/>
                    <a:gd name="connsiteX4" fmla="*/ 6623 w 10000"/>
                    <a:gd name="connsiteY4" fmla="*/ 0 h 10460"/>
                    <a:gd name="connsiteX5" fmla="*/ 7880 w 10000"/>
                    <a:gd name="connsiteY5" fmla="*/ 504 h 10460"/>
                    <a:gd name="connsiteX6" fmla="*/ 10000 w 10000"/>
                    <a:gd name="connsiteY6" fmla="*/ 4005 h 10460"/>
                    <a:gd name="connsiteX7" fmla="*/ 9293 w 10000"/>
                    <a:gd name="connsiteY7" fmla="*/ 4106 h 10460"/>
                    <a:gd name="connsiteX8" fmla="*/ 8455 w 10000"/>
                    <a:gd name="connsiteY8" fmla="*/ 4458 h 10460"/>
                    <a:gd name="connsiteX9" fmla="*/ 6623 w 10000"/>
                    <a:gd name="connsiteY9" fmla="*/ 2544 h 10460"/>
                    <a:gd name="connsiteX10" fmla="*/ 6597 w 10000"/>
                    <a:gd name="connsiteY10" fmla="*/ 10000 h 10460"/>
                    <a:gd name="connsiteX11" fmla="*/ 1806 w 10000"/>
                    <a:gd name="connsiteY11" fmla="*/ 10000 h 10460"/>
                    <a:gd name="connsiteX12" fmla="*/ 1780 w 10000"/>
                    <a:gd name="connsiteY12" fmla="*/ 3149 h 10460"/>
                    <a:gd name="connsiteX13" fmla="*/ 1545 w 10000"/>
                    <a:gd name="connsiteY13" fmla="*/ 3149 h 10460"/>
                    <a:gd name="connsiteX14" fmla="*/ 1545 w 10000"/>
                    <a:gd name="connsiteY14" fmla="*/ 10078 h 10460"/>
                    <a:gd name="connsiteX15" fmla="*/ 94 w 10000"/>
                    <a:gd name="connsiteY15" fmla="*/ 9615 h 10460"/>
                    <a:gd name="connsiteX16" fmla="*/ 0 w 10000"/>
                    <a:gd name="connsiteY16" fmla="*/ 1713 h 10460"/>
                    <a:gd name="connsiteX17" fmla="*/ 1780 w 10000"/>
                    <a:gd name="connsiteY17" fmla="*/ 0 h 10460"/>
                    <a:gd name="connsiteX0" fmla="*/ 1780 w 10000"/>
                    <a:gd name="connsiteY0" fmla="*/ 0 h 10005"/>
                    <a:gd name="connsiteX1" fmla="*/ 2775 w 10000"/>
                    <a:gd name="connsiteY1" fmla="*/ 0 h 10005"/>
                    <a:gd name="connsiteX2" fmla="*/ 4162 w 10000"/>
                    <a:gd name="connsiteY2" fmla="*/ 3023 h 10005"/>
                    <a:gd name="connsiteX3" fmla="*/ 5576 w 10000"/>
                    <a:gd name="connsiteY3" fmla="*/ 0 h 10005"/>
                    <a:gd name="connsiteX4" fmla="*/ 6623 w 10000"/>
                    <a:gd name="connsiteY4" fmla="*/ 0 h 10005"/>
                    <a:gd name="connsiteX5" fmla="*/ 7880 w 10000"/>
                    <a:gd name="connsiteY5" fmla="*/ 504 h 10005"/>
                    <a:gd name="connsiteX6" fmla="*/ 10000 w 10000"/>
                    <a:gd name="connsiteY6" fmla="*/ 4005 h 10005"/>
                    <a:gd name="connsiteX7" fmla="*/ 9293 w 10000"/>
                    <a:gd name="connsiteY7" fmla="*/ 4106 h 10005"/>
                    <a:gd name="connsiteX8" fmla="*/ 8455 w 10000"/>
                    <a:gd name="connsiteY8" fmla="*/ 4458 h 10005"/>
                    <a:gd name="connsiteX9" fmla="*/ 6623 w 10000"/>
                    <a:gd name="connsiteY9" fmla="*/ 2544 h 10005"/>
                    <a:gd name="connsiteX10" fmla="*/ 6597 w 10000"/>
                    <a:gd name="connsiteY10" fmla="*/ 10000 h 10005"/>
                    <a:gd name="connsiteX11" fmla="*/ 1806 w 10000"/>
                    <a:gd name="connsiteY11" fmla="*/ 10000 h 10005"/>
                    <a:gd name="connsiteX12" fmla="*/ 1780 w 10000"/>
                    <a:gd name="connsiteY12" fmla="*/ 3149 h 10005"/>
                    <a:gd name="connsiteX13" fmla="*/ 1545 w 10000"/>
                    <a:gd name="connsiteY13" fmla="*/ 3149 h 10005"/>
                    <a:gd name="connsiteX14" fmla="*/ 1545 w 10000"/>
                    <a:gd name="connsiteY14" fmla="*/ 9492 h 10005"/>
                    <a:gd name="connsiteX15" fmla="*/ 94 w 10000"/>
                    <a:gd name="connsiteY15" fmla="*/ 9615 h 10005"/>
                    <a:gd name="connsiteX16" fmla="*/ 0 w 10000"/>
                    <a:gd name="connsiteY16" fmla="*/ 1713 h 10005"/>
                    <a:gd name="connsiteX17" fmla="*/ 1780 w 10000"/>
                    <a:gd name="connsiteY17" fmla="*/ 0 h 10005"/>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 name="connsiteX0" fmla="*/ 1780 w 10000"/>
                    <a:gd name="connsiteY0" fmla="*/ 0 h 10000"/>
                    <a:gd name="connsiteX1" fmla="*/ 2775 w 10000"/>
                    <a:gd name="connsiteY1" fmla="*/ 0 h 10000"/>
                    <a:gd name="connsiteX2" fmla="*/ 4162 w 10000"/>
                    <a:gd name="connsiteY2" fmla="*/ 3023 h 10000"/>
                    <a:gd name="connsiteX3" fmla="*/ 5576 w 10000"/>
                    <a:gd name="connsiteY3" fmla="*/ 0 h 10000"/>
                    <a:gd name="connsiteX4" fmla="*/ 6623 w 10000"/>
                    <a:gd name="connsiteY4" fmla="*/ 0 h 10000"/>
                    <a:gd name="connsiteX5" fmla="*/ 7880 w 10000"/>
                    <a:gd name="connsiteY5" fmla="*/ 504 h 10000"/>
                    <a:gd name="connsiteX6" fmla="*/ 10000 w 10000"/>
                    <a:gd name="connsiteY6" fmla="*/ 4005 h 10000"/>
                    <a:gd name="connsiteX7" fmla="*/ 9293 w 10000"/>
                    <a:gd name="connsiteY7" fmla="*/ 4106 h 10000"/>
                    <a:gd name="connsiteX8" fmla="*/ 8455 w 10000"/>
                    <a:gd name="connsiteY8" fmla="*/ 4458 h 10000"/>
                    <a:gd name="connsiteX9" fmla="*/ 6623 w 10000"/>
                    <a:gd name="connsiteY9" fmla="*/ 2544 h 10000"/>
                    <a:gd name="connsiteX10" fmla="*/ 6597 w 10000"/>
                    <a:gd name="connsiteY10" fmla="*/ 10000 h 10000"/>
                    <a:gd name="connsiteX11" fmla="*/ 1806 w 10000"/>
                    <a:gd name="connsiteY11" fmla="*/ 10000 h 10000"/>
                    <a:gd name="connsiteX12" fmla="*/ 1780 w 10000"/>
                    <a:gd name="connsiteY12" fmla="*/ 3149 h 10000"/>
                    <a:gd name="connsiteX13" fmla="*/ 1545 w 10000"/>
                    <a:gd name="connsiteY13" fmla="*/ 3149 h 10000"/>
                    <a:gd name="connsiteX14" fmla="*/ 1545 w 10000"/>
                    <a:gd name="connsiteY14" fmla="*/ 9492 h 10000"/>
                    <a:gd name="connsiteX15" fmla="*/ 94 w 10000"/>
                    <a:gd name="connsiteY15" fmla="*/ 9615 h 10000"/>
                    <a:gd name="connsiteX16" fmla="*/ 0 w 10000"/>
                    <a:gd name="connsiteY16" fmla="*/ 1713 h 10000"/>
                    <a:gd name="connsiteX17" fmla="*/ 1780 w 10000"/>
                    <a:gd name="connsiteY17"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00" h="10000">
                      <a:moveTo>
                        <a:pt x="1780" y="0"/>
                      </a:moveTo>
                      <a:lnTo>
                        <a:pt x="2775" y="0"/>
                      </a:lnTo>
                      <a:lnTo>
                        <a:pt x="4162" y="3023"/>
                      </a:lnTo>
                      <a:cubicBezTo>
                        <a:pt x="4162" y="3023"/>
                        <a:pt x="5209" y="856"/>
                        <a:pt x="5576" y="0"/>
                      </a:cubicBezTo>
                      <a:lnTo>
                        <a:pt x="6623" y="0"/>
                      </a:lnTo>
                      <a:cubicBezTo>
                        <a:pt x="7094" y="0"/>
                        <a:pt x="7539" y="202"/>
                        <a:pt x="7880" y="504"/>
                      </a:cubicBezTo>
                      <a:cubicBezTo>
                        <a:pt x="8194" y="806"/>
                        <a:pt x="10000" y="4005"/>
                        <a:pt x="10000" y="4005"/>
                      </a:cubicBezTo>
                      <a:lnTo>
                        <a:pt x="9293" y="4106"/>
                      </a:lnTo>
                      <a:lnTo>
                        <a:pt x="8455" y="4458"/>
                      </a:lnTo>
                      <a:lnTo>
                        <a:pt x="6623" y="2544"/>
                      </a:lnTo>
                      <a:cubicBezTo>
                        <a:pt x="6614" y="5029"/>
                        <a:pt x="6606" y="7515"/>
                        <a:pt x="6597" y="10000"/>
                      </a:cubicBezTo>
                      <a:lnTo>
                        <a:pt x="1806" y="10000"/>
                      </a:lnTo>
                      <a:cubicBezTo>
                        <a:pt x="1797" y="7716"/>
                        <a:pt x="1789" y="5433"/>
                        <a:pt x="1780" y="3149"/>
                      </a:cubicBezTo>
                      <a:cubicBezTo>
                        <a:pt x="1545" y="3149"/>
                        <a:pt x="1584" y="2092"/>
                        <a:pt x="1545" y="3149"/>
                      </a:cubicBezTo>
                      <a:cubicBezTo>
                        <a:pt x="1506" y="4206"/>
                        <a:pt x="2193" y="9401"/>
                        <a:pt x="1545" y="9492"/>
                      </a:cubicBezTo>
                      <a:cubicBezTo>
                        <a:pt x="897" y="9583"/>
                        <a:pt x="94" y="9615"/>
                        <a:pt x="94" y="9615"/>
                      </a:cubicBezTo>
                      <a:cubicBezTo>
                        <a:pt x="63" y="6981"/>
                        <a:pt x="31" y="4347"/>
                        <a:pt x="0" y="1713"/>
                      </a:cubicBezTo>
                      <a:cubicBezTo>
                        <a:pt x="0" y="781"/>
                        <a:pt x="812" y="0"/>
                        <a:pt x="1780" y="0"/>
                      </a:cubicBezTo>
                      <a:close/>
                    </a:path>
                  </a:pathLst>
                </a:custGeom>
                <a:solidFill>
                  <a:schemeClr val="accent4">
                    <a:lumMod val="75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0" name="Rectangle 283"/>
                <p:cNvSpPr>
                  <a:spLocks noChangeArrowheads="1"/>
                </p:cNvSpPr>
                <p:nvPr/>
              </p:nvSpPr>
              <p:spPr bwMode="auto">
                <a:xfrm>
                  <a:off x="10707547" y="4806599"/>
                  <a:ext cx="134528" cy="25037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546" name="Freeform 286"/>
              <p:cNvSpPr>
                <a:spLocks/>
              </p:cNvSpPr>
              <p:nvPr/>
            </p:nvSpPr>
            <p:spPr bwMode="auto">
              <a:xfrm>
                <a:off x="10644988" y="4946156"/>
                <a:ext cx="119804" cy="435597"/>
              </a:xfrm>
              <a:custGeom>
                <a:avLst/>
                <a:gdLst>
                  <a:gd name="T0" fmla="*/ 49 w 50"/>
                  <a:gd name="T1" fmla="*/ 49 h 219"/>
                  <a:gd name="T2" fmla="*/ 0 w 50"/>
                  <a:gd name="T3" fmla="*/ 0 h 219"/>
                  <a:gd name="T4" fmla="*/ 0 w 50"/>
                  <a:gd name="T5" fmla="*/ 219 h 219"/>
                  <a:gd name="T6" fmla="*/ 50 w 50"/>
                  <a:gd name="T7" fmla="*/ 219 h 219"/>
                  <a:gd name="T8" fmla="*/ 49 w 50"/>
                  <a:gd name="T9" fmla="*/ 49 h 219"/>
                </a:gdLst>
                <a:ahLst/>
                <a:cxnLst>
                  <a:cxn ang="0">
                    <a:pos x="T0" y="T1"/>
                  </a:cxn>
                  <a:cxn ang="0">
                    <a:pos x="T2" y="T3"/>
                  </a:cxn>
                  <a:cxn ang="0">
                    <a:pos x="T4" y="T5"/>
                  </a:cxn>
                  <a:cxn ang="0">
                    <a:pos x="T6" y="T7"/>
                  </a:cxn>
                  <a:cxn ang="0">
                    <a:pos x="T8" y="T9"/>
                  </a:cxn>
                </a:cxnLst>
                <a:rect l="0" t="0" r="r" b="b"/>
                <a:pathLst>
                  <a:path w="50" h="219">
                    <a:moveTo>
                      <a:pt x="49" y="49"/>
                    </a:moveTo>
                    <a:cubicBezTo>
                      <a:pt x="49" y="22"/>
                      <a:pt x="27" y="0"/>
                      <a:pt x="0" y="0"/>
                    </a:cubicBezTo>
                    <a:cubicBezTo>
                      <a:pt x="0" y="219"/>
                      <a:pt x="0" y="219"/>
                      <a:pt x="0" y="219"/>
                    </a:cubicBezTo>
                    <a:cubicBezTo>
                      <a:pt x="50" y="219"/>
                      <a:pt x="50" y="219"/>
                      <a:pt x="50" y="219"/>
                    </a:cubicBezTo>
                    <a:lnTo>
                      <a:pt x="49" y="49"/>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grpSp>
        <p:sp>
          <p:nvSpPr>
            <p:cNvPr id="548" name="Freeform 276"/>
            <p:cNvSpPr>
              <a:spLocks/>
            </p:cNvSpPr>
            <p:nvPr/>
          </p:nvSpPr>
          <p:spPr bwMode="auto">
            <a:xfrm>
              <a:off x="10625066" y="5328720"/>
              <a:ext cx="158938" cy="89633"/>
            </a:xfrm>
            <a:custGeom>
              <a:avLst/>
              <a:gdLst>
                <a:gd name="T0" fmla="*/ 128 w 128"/>
                <a:gd name="T1" fmla="*/ 0 h 66"/>
                <a:gd name="T2" fmla="*/ 0 w 128"/>
                <a:gd name="T3" fmla="*/ 0 h 66"/>
                <a:gd name="T4" fmla="*/ 0 w 128"/>
                <a:gd name="T5" fmla="*/ 66 h 66"/>
                <a:gd name="T6" fmla="*/ 66 w 128"/>
                <a:gd name="T7" fmla="*/ 66 h 66"/>
                <a:gd name="T8" fmla="*/ 91 w 128"/>
                <a:gd name="T9" fmla="*/ 38 h 66"/>
                <a:gd name="T10" fmla="*/ 91 w 128"/>
                <a:gd name="T11" fmla="*/ 66 h 66"/>
                <a:gd name="T12" fmla="*/ 128 w 128"/>
                <a:gd name="T13" fmla="*/ 66 h 66"/>
                <a:gd name="T14" fmla="*/ 128 w 128"/>
                <a:gd name="T15" fmla="*/ 0 h 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66">
                  <a:moveTo>
                    <a:pt x="128" y="0"/>
                  </a:moveTo>
                  <a:lnTo>
                    <a:pt x="0" y="0"/>
                  </a:lnTo>
                  <a:lnTo>
                    <a:pt x="0" y="66"/>
                  </a:lnTo>
                  <a:lnTo>
                    <a:pt x="66" y="66"/>
                  </a:lnTo>
                  <a:lnTo>
                    <a:pt x="91" y="38"/>
                  </a:lnTo>
                  <a:lnTo>
                    <a:pt x="91" y="66"/>
                  </a:lnTo>
                  <a:lnTo>
                    <a:pt x="128" y="66"/>
                  </a:lnTo>
                  <a:lnTo>
                    <a:pt x="128" y="0"/>
                  </a:lnTo>
                  <a:close/>
                </a:path>
              </a:pathLst>
            </a:custGeom>
            <a:solidFill>
              <a:schemeClr val="accent4">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nvGrpSpPr>
          <p:cNvPr id="12" name="Group 11"/>
          <p:cNvGrpSpPr/>
          <p:nvPr/>
        </p:nvGrpSpPr>
        <p:grpSpPr>
          <a:xfrm>
            <a:off x="9287254" y="4705199"/>
            <a:ext cx="1317095" cy="2278985"/>
            <a:chOff x="9103525" y="4613359"/>
            <a:chExt cx="1291387" cy="2234502"/>
          </a:xfrm>
        </p:grpSpPr>
        <p:sp>
          <p:nvSpPr>
            <p:cNvPr id="280" name="Rectangle 96"/>
            <p:cNvSpPr>
              <a:spLocks noChangeArrowheads="1"/>
            </p:cNvSpPr>
            <p:nvPr/>
          </p:nvSpPr>
          <p:spPr bwMode="auto">
            <a:xfrm>
              <a:off x="9752331" y="5608172"/>
              <a:ext cx="502552" cy="5134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8" name="Group 7"/>
            <p:cNvGrpSpPr/>
            <p:nvPr/>
          </p:nvGrpSpPr>
          <p:grpSpPr>
            <a:xfrm>
              <a:off x="9103525" y="4613359"/>
              <a:ext cx="1291387" cy="2234502"/>
              <a:chOff x="9103525" y="4613359"/>
              <a:chExt cx="1291387" cy="2234502"/>
            </a:xfrm>
          </p:grpSpPr>
          <p:sp>
            <p:nvSpPr>
              <p:cNvPr id="308" name="Freeform 331"/>
              <p:cNvSpPr>
                <a:spLocks/>
              </p:cNvSpPr>
              <p:nvPr/>
            </p:nvSpPr>
            <p:spPr bwMode="auto">
              <a:xfrm>
                <a:off x="9267212" y="5837054"/>
                <a:ext cx="221117" cy="987384"/>
              </a:xfrm>
              <a:custGeom>
                <a:avLst/>
                <a:gdLst>
                  <a:gd name="T0" fmla="*/ 90 w 108"/>
                  <a:gd name="T1" fmla="*/ 497 h 497"/>
                  <a:gd name="T2" fmla="*/ 13 w 108"/>
                  <a:gd name="T3" fmla="*/ 497 h 497"/>
                  <a:gd name="T4" fmla="*/ 0 w 108"/>
                  <a:gd name="T5" fmla="*/ 0 h 497"/>
                  <a:gd name="T6" fmla="*/ 108 w 108"/>
                  <a:gd name="T7" fmla="*/ 0 h 497"/>
                  <a:gd name="T8" fmla="*/ 90 w 108"/>
                  <a:gd name="T9" fmla="*/ 497 h 497"/>
                </a:gdLst>
                <a:ahLst/>
                <a:cxnLst>
                  <a:cxn ang="0">
                    <a:pos x="T0" y="T1"/>
                  </a:cxn>
                  <a:cxn ang="0">
                    <a:pos x="T2" y="T3"/>
                  </a:cxn>
                  <a:cxn ang="0">
                    <a:pos x="T4" y="T5"/>
                  </a:cxn>
                  <a:cxn ang="0">
                    <a:pos x="T6" y="T7"/>
                  </a:cxn>
                  <a:cxn ang="0">
                    <a:pos x="T8" y="T9"/>
                  </a:cxn>
                </a:cxnLst>
                <a:rect l="0" t="0" r="r" b="b"/>
                <a:pathLst>
                  <a:path w="108" h="497">
                    <a:moveTo>
                      <a:pt x="90" y="497"/>
                    </a:moveTo>
                    <a:lnTo>
                      <a:pt x="13" y="497"/>
                    </a:lnTo>
                    <a:lnTo>
                      <a:pt x="0" y="0"/>
                    </a:lnTo>
                    <a:lnTo>
                      <a:pt x="108" y="0"/>
                    </a:lnTo>
                    <a:lnTo>
                      <a:pt x="90"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9" name="Freeform 332"/>
              <p:cNvSpPr>
                <a:spLocks/>
              </p:cNvSpPr>
              <p:nvPr/>
            </p:nvSpPr>
            <p:spPr bwMode="auto">
              <a:xfrm>
                <a:off x="9454628" y="5842855"/>
                <a:ext cx="206302" cy="949089"/>
              </a:xfrm>
              <a:custGeom>
                <a:avLst/>
                <a:gdLst>
                  <a:gd name="T0" fmla="*/ 97 w 110"/>
                  <a:gd name="T1" fmla="*/ 497 h 497"/>
                  <a:gd name="T2" fmla="*/ 20 w 110"/>
                  <a:gd name="T3" fmla="*/ 497 h 497"/>
                  <a:gd name="T4" fmla="*/ 0 w 110"/>
                  <a:gd name="T5" fmla="*/ 0 h 497"/>
                  <a:gd name="T6" fmla="*/ 110 w 110"/>
                  <a:gd name="T7" fmla="*/ 0 h 497"/>
                  <a:gd name="T8" fmla="*/ 97 w 110"/>
                  <a:gd name="T9" fmla="*/ 497 h 497"/>
                </a:gdLst>
                <a:ahLst/>
                <a:cxnLst>
                  <a:cxn ang="0">
                    <a:pos x="T0" y="T1"/>
                  </a:cxn>
                  <a:cxn ang="0">
                    <a:pos x="T2" y="T3"/>
                  </a:cxn>
                  <a:cxn ang="0">
                    <a:pos x="T4" y="T5"/>
                  </a:cxn>
                  <a:cxn ang="0">
                    <a:pos x="T6" y="T7"/>
                  </a:cxn>
                  <a:cxn ang="0">
                    <a:pos x="T8" y="T9"/>
                  </a:cxn>
                </a:cxnLst>
                <a:rect l="0" t="0" r="r" b="b"/>
                <a:pathLst>
                  <a:path w="110" h="497">
                    <a:moveTo>
                      <a:pt x="97" y="497"/>
                    </a:moveTo>
                    <a:lnTo>
                      <a:pt x="20" y="497"/>
                    </a:lnTo>
                    <a:lnTo>
                      <a:pt x="0" y="0"/>
                    </a:lnTo>
                    <a:lnTo>
                      <a:pt x="110" y="0"/>
                    </a:lnTo>
                    <a:lnTo>
                      <a:pt x="97" y="497"/>
                    </a:lnTo>
                    <a:close/>
                  </a:path>
                </a:pathLst>
              </a:custGeom>
              <a:solidFill>
                <a:schemeClr val="accent5">
                  <a:lumMod val="50000"/>
                </a:schemeClr>
              </a:solidFill>
              <a:ln>
                <a:noFill/>
              </a:ln>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4" name="Freeform 90"/>
              <p:cNvSpPr>
                <a:spLocks/>
              </p:cNvSpPr>
              <p:nvPr/>
            </p:nvSpPr>
            <p:spPr bwMode="auto">
              <a:xfrm>
                <a:off x="9103525" y="5099397"/>
                <a:ext cx="731267" cy="759273"/>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5" name="Freeform 91"/>
              <p:cNvSpPr>
                <a:spLocks/>
              </p:cNvSpPr>
              <p:nvPr/>
            </p:nvSpPr>
            <p:spPr bwMode="auto">
              <a:xfrm>
                <a:off x="9700984" y="5384125"/>
                <a:ext cx="261389" cy="39052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6" name="Rectangle 92"/>
              <p:cNvSpPr>
                <a:spLocks noChangeArrowheads="1"/>
              </p:cNvSpPr>
              <p:nvPr/>
            </p:nvSpPr>
            <p:spPr bwMode="auto">
              <a:xfrm>
                <a:off x="9122195" y="5384125"/>
                <a:ext cx="115136" cy="676812"/>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7" name="Freeform 93"/>
              <p:cNvSpPr>
                <a:spLocks/>
              </p:cNvSpPr>
              <p:nvPr/>
            </p:nvSpPr>
            <p:spPr bwMode="auto">
              <a:xfrm>
                <a:off x="9122195" y="5945801"/>
                <a:ext cx="115136" cy="227160"/>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78" name="Freeform 94"/>
              <p:cNvSpPr>
                <a:spLocks/>
              </p:cNvSpPr>
              <p:nvPr/>
            </p:nvSpPr>
            <p:spPr bwMode="auto">
              <a:xfrm>
                <a:off x="9845683" y="5659518"/>
                <a:ext cx="230271" cy="115136"/>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2" name="Rectangle 98"/>
              <p:cNvSpPr>
                <a:spLocks noChangeArrowheads="1"/>
              </p:cNvSpPr>
              <p:nvPr/>
            </p:nvSpPr>
            <p:spPr bwMode="auto">
              <a:xfrm>
                <a:off x="9752331" y="5608172"/>
                <a:ext cx="116692" cy="5134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3" name="Rectangle 102"/>
              <p:cNvSpPr>
                <a:spLocks noChangeArrowheads="1"/>
              </p:cNvSpPr>
              <p:nvPr/>
            </p:nvSpPr>
            <p:spPr bwMode="auto">
              <a:xfrm>
                <a:off x="9122195" y="5384125"/>
                <a:ext cx="115136"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4" name="Rectangle 103"/>
              <p:cNvSpPr>
                <a:spLocks noChangeArrowheads="1"/>
              </p:cNvSpPr>
              <p:nvPr/>
            </p:nvSpPr>
            <p:spPr bwMode="auto">
              <a:xfrm>
                <a:off x="9700985" y="5384125"/>
                <a:ext cx="113580" cy="34230"/>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128" name="Group 127"/>
              <p:cNvGrpSpPr/>
              <p:nvPr/>
            </p:nvGrpSpPr>
            <p:grpSpPr>
              <a:xfrm>
                <a:off x="9280338" y="4613359"/>
                <a:ext cx="377637" cy="528290"/>
                <a:chOff x="9374573" y="4664153"/>
                <a:chExt cx="312233" cy="436794"/>
              </a:xfrm>
            </p:grpSpPr>
            <p:sp>
              <p:nvSpPr>
                <p:cNvPr id="302" name="Freeform 325"/>
                <p:cNvSpPr>
                  <a:spLocks/>
                </p:cNvSpPr>
                <p:nvPr/>
              </p:nvSpPr>
              <p:spPr bwMode="auto">
                <a:xfrm>
                  <a:off x="9411111" y="4699030"/>
                  <a:ext cx="275695" cy="333824"/>
                </a:xfrm>
                <a:custGeom>
                  <a:avLst/>
                  <a:gdLst>
                    <a:gd name="T0" fmla="*/ 69 w 77"/>
                    <a:gd name="T1" fmla="*/ 53 h 93"/>
                    <a:gd name="T2" fmla="*/ 27 w 77"/>
                    <a:gd name="T3" fmla="*/ 87 h 93"/>
                    <a:gd name="T4" fmla="*/ 7 w 77"/>
                    <a:gd name="T5" fmla="*/ 36 h 93"/>
                    <a:gd name="T6" fmla="*/ 54 w 77"/>
                    <a:gd name="T7" fmla="*/ 6 h 93"/>
                    <a:gd name="T8" fmla="*/ 69 w 77"/>
                    <a:gd name="T9" fmla="*/ 53 h 93"/>
                  </a:gdLst>
                  <a:ahLst/>
                  <a:cxnLst>
                    <a:cxn ang="0">
                      <a:pos x="T0" y="T1"/>
                    </a:cxn>
                    <a:cxn ang="0">
                      <a:pos x="T2" y="T3"/>
                    </a:cxn>
                    <a:cxn ang="0">
                      <a:pos x="T4" y="T5"/>
                    </a:cxn>
                    <a:cxn ang="0">
                      <a:pos x="T6" y="T7"/>
                    </a:cxn>
                    <a:cxn ang="0">
                      <a:pos x="T8" y="T9"/>
                    </a:cxn>
                  </a:cxnLst>
                  <a:rect l="0" t="0" r="r" b="b"/>
                  <a:pathLst>
                    <a:path w="77" h="93">
                      <a:moveTo>
                        <a:pt x="69" y="53"/>
                      </a:moveTo>
                      <a:cubicBezTo>
                        <a:pt x="62" y="75"/>
                        <a:pt x="45" y="93"/>
                        <a:pt x="27" y="87"/>
                      </a:cubicBezTo>
                      <a:cubicBezTo>
                        <a:pt x="9" y="81"/>
                        <a:pt x="0" y="58"/>
                        <a:pt x="7" y="36"/>
                      </a:cubicBezTo>
                      <a:cubicBezTo>
                        <a:pt x="15" y="14"/>
                        <a:pt x="35" y="0"/>
                        <a:pt x="54" y="6"/>
                      </a:cubicBezTo>
                      <a:cubicBezTo>
                        <a:pt x="72" y="12"/>
                        <a:pt x="77" y="31"/>
                        <a:pt x="69"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3" name="Freeform 326"/>
                <p:cNvSpPr>
                  <a:spLocks/>
                </p:cNvSpPr>
                <p:nvPr/>
              </p:nvSpPr>
              <p:spPr bwMode="auto">
                <a:xfrm>
                  <a:off x="9374573" y="4664153"/>
                  <a:ext cx="272373" cy="312233"/>
                </a:xfrm>
                <a:custGeom>
                  <a:avLst/>
                  <a:gdLst>
                    <a:gd name="T0" fmla="*/ 65 w 76"/>
                    <a:gd name="T1" fmla="*/ 28 h 87"/>
                    <a:gd name="T2" fmla="*/ 58 w 76"/>
                    <a:gd name="T3" fmla="*/ 78 h 87"/>
                    <a:gd name="T4" fmla="*/ 11 w 76"/>
                    <a:gd name="T5" fmla="*/ 60 h 87"/>
                    <a:gd name="T6" fmla="*/ 17 w 76"/>
                    <a:gd name="T7" fmla="*/ 9 h 87"/>
                    <a:gd name="T8" fmla="*/ 65 w 76"/>
                    <a:gd name="T9" fmla="*/ 28 h 87"/>
                  </a:gdLst>
                  <a:ahLst/>
                  <a:cxnLst>
                    <a:cxn ang="0">
                      <a:pos x="T0" y="T1"/>
                    </a:cxn>
                    <a:cxn ang="0">
                      <a:pos x="T2" y="T3"/>
                    </a:cxn>
                    <a:cxn ang="0">
                      <a:pos x="T4" y="T5"/>
                    </a:cxn>
                    <a:cxn ang="0">
                      <a:pos x="T6" y="T7"/>
                    </a:cxn>
                    <a:cxn ang="0">
                      <a:pos x="T8" y="T9"/>
                    </a:cxn>
                  </a:cxnLst>
                  <a:rect l="0" t="0" r="r" b="b"/>
                  <a:pathLst>
                    <a:path w="76" h="87">
                      <a:moveTo>
                        <a:pt x="65" y="28"/>
                      </a:moveTo>
                      <a:cubicBezTo>
                        <a:pt x="76" y="47"/>
                        <a:pt x="73" y="69"/>
                        <a:pt x="58" y="78"/>
                      </a:cubicBezTo>
                      <a:cubicBezTo>
                        <a:pt x="43" y="87"/>
                        <a:pt x="22" y="79"/>
                        <a:pt x="11" y="60"/>
                      </a:cubicBezTo>
                      <a:cubicBezTo>
                        <a:pt x="0" y="40"/>
                        <a:pt x="3" y="18"/>
                        <a:pt x="17" y="9"/>
                      </a:cubicBezTo>
                      <a:cubicBezTo>
                        <a:pt x="32" y="0"/>
                        <a:pt x="53" y="9"/>
                        <a:pt x="65" y="2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4" name="Freeform 327"/>
                <p:cNvSpPr>
                  <a:spLocks/>
                </p:cNvSpPr>
                <p:nvPr/>
              </p:nvSpPr>
              <p:spPr bwMode="auto">
                <a:xfrm>
                  <a:off x="9464257" y="4949813"/>
                  <a:ext cx="142830" cy="151134"/>
                </a:xfrm>
                <a:custGeom>
                  <a:avLst/>
                  <a:gdLst>
                    <a:gd name="T0" fmla="*/ 86 w 86"/>
                    <a:gd name="T1" fmla="*/ 70 h 91"/>
                    <a:gd name="T2" fmla="*/ 43 w 86"/>
                    <a:gd name="T3" fmla="*/ 91 h 91"/>
                    <a:gd name="T4" fmla="*/ 0 w 86"/>
                    <a:gd name="T5" fmla="*/ 70 h 91"/>
                    <a:gd name="T6" fmla="*/ 0 w 86"/>
                    <a:gd name="T7" fmla="*/ 0 h 91"/>
                    <a:gd name="T8" fmla="*/ 86 w 86"/>
                    <a:gd name="T9" fmla="*/ 0 h 91"/>
                    <a:gd name="T10" fmla="*/ 86 w 86"/>
                    <a:gd name="T11" fmla="*/ 70 h 91"/>
                  </a:gdLst>
                  <a:ahLst/>
                  <a:cxnLst>
                    <a:cxn ang="0">
                      <a:pos x="T0" y="T1"/>
                    </a:cxn>
                    <a:cxn ang="0">
                      <a:pos x="T2" y="T3"/>
                    </a:cxn>
                    <a:cxn ang="0">
                      <a:pos x="T4" y="T5"/>
                    </a:cxn>
                    <a:cxn ang="0">
                      <a:pos x="T6" y="T7"/>
                    </a:cxn>
                    <a:cxn ang="0">
                      <a:pos x="T8" y="T9"/>
                    </a:cxn>
                    <a:cxn ang="0">
                      <a:pos x="T10" y="T11"/>
                    </a:cxn>
                  </a:cxnLst>
                  <a:rect l="0" t="0" r="r" b="b"/>
                  <a:pathLst>
                    <a:path w="86" h="91">
                      <a:moveTo>
                        <a:pt x="86" y="70"/>
                      </a:moveTo>
                      <a:lnTo>
                        <a:pt x="43" y="91"/>
                      </a:lnTo>
                      <a:lnTo>
                        <a:pt x="0" y="70"/>
                      </a:lnTo>
                      <a:lnTo>
                        <a:pt x="0" y="0"/>
                      </a:lnTo>
                      <a:lnTo>
                        <a:pt x="86" y="0"/>
                      </a:lnTo>
                      <a:lnTo>
                        <a:pt x="86" y="70"/>
                      </a:lnTo>
                      <a:close/>
                    </a:path>
                  </a:pathLst>
                </a:custGeom>
                <a:solidFill>
                  <a:srgbClr val="C3986F"/>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3" name="Freeform 336"/>
                <p:cNvSpPr>
                  <a:spLocks/>
                </p:cNvSpPr>
                <p:nvPr/>
              </p:nvSpPr>
              <p:spPr bwMode="auto">
                <a:xfrm>
                  <a:off x="9650268" y="4810305"/>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4" name="Freeform 337"/>
                <p:cNvSpPr>
                  <a:spLocks/>
                </p:cNvSpPr>
                <p:nvPr/>
              </p:nvSpPr>
              <p:spPr bwMode="auto">
                <a:xfrm>
                  <a:off x="9650268"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5" name="Freeform 338"/>
                <p:cNvSpPr>
                  <a:spLocks/>
                </p:cNvSpPr>
                <p:nvPr/>
              </p:nvSpPr>
              <p:spPr bwMode="auto">
                <a:xfrm>
                  <a:off x="9643624"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6" name="Freeform 339"/>
                <p:cNvSpPr>
                  <a:spLocks/>
                </p:cNvSpPr>
                <p:nvPr/>
              </p:nvSpPr>
              <p:spPr bwMode="auto">
                <a:xfrm>
                  <a:off x="9646946" y="480034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7" name="Freeform 340"/>
                <p:cNvSpPr>
                  <a:spLocks/>
                </p:cNvSpPr>
                <p:nvPr/>
              </p:nvSpPr>
              <p:spPr bwMode="auto">
                <a:xfrm>
                  <a:off x="9421076" y="479701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8" name="Freeform 341"/>
                <p:cNvSpPr>
                  <a:spLocks/>
                </p:cNvSpPr>
                <p:nvPr/>
              </p:nvSpPr>
              <p:spPr bwMode="auto">
                <a:xfrm>
                  <a:off x="9650268" y="4813626"/>
                  <a:ext cx="0" cy="498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19" name="Freeform 342"/>
                <p:cNvSpPr>
                  <a:spLocks/>
                </p:cNvSpPr>
                <p:nvPr/>
              </p:nvSpPr>
              <p:spPr bwMode="auto">
                <a:xfrm>
                  <a:off x="9650268" y="4821930"/>
                  <a:ext cx="0" cy="332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2" name="Rectangle 343"/>
                <p:cNvSpPr>
                  <a:spLocks noChangeArrowheads="1"/>
                </p:cNvSpPr>
                <p:nvPr/>
              </p:nvSpPr>
              <p:spPr bwMode="auto">
                <a:xfrm>
                  <a:off x="9640303" y="4792035"/>
                  <a:ext cx="1662" cy="1662"/>
                </a:xfrm>
                <a:prstGeom prst="rect">
                  <a:avLst/>
                </a:prstGeom>
                <a:solidFill>
                  <a:srgbClr val="FFD60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3" name="Freeform 344"/>
                <p:cNvSpPr>
                  <a:spLocks/>
                </p:cNvSpPr>
                <p:nvPr/>
              </p:nvSpPr>
              <p:spPr bwMode="auto">
                <a:xfrm>
                  <a:off x="9414432" y="481860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4" name="Freeform 345"/>
                <p:cNvSpPr>
                  <a:spLocks/>
                </p:cNvSpPr>
                <p:nvPr/>
              </p:nvSpPr>
              <p:spPr bwMode="auto">
                <a:xfrm>
                  <a:off x="9417754" y="48069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5" name="Freeform 346"/>
                <p:cNvSpPr>
                  <a:spLocks/>
                </p:cNvSpPr>
                <p:nvPr/>
              </p:nvSpPr>
              <p:spPr bwMode="auto">
                <a:xfrm>
                  <a:off x="9417754" y="4800340"/>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6" name="Freeform 347"/>
                <p:cNvSpPr>
                  <a:spLocks/>
                </p:cNvSpPr>
                <p:nvPr/>
              </p:nvSpPr>
              <p:spPr bwMode="auto">
                <a:xfrm>
                  <a:off x="9414432" y="4810305"/>
                  <a:ext cx="0" cy="332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7" name="Freeform 348"/>
                <p:cNvSpPr>
                  <a:spLocks/>
                </p:cNvSpPr>
                <p:nvPr/>
              </p:nvSpPr>
              <p:spPr bwMode="auto">
                <a:xfrm>
                  <a:off x="9392841" y="4782070"/>
                  <a:ext cx="279016" cy="250784"/>
                </a:xfrm>
                <a:custGeom>
                  <a:avLst/>
                  <a:gdLst>
                    <a:gd name="T0" fmla="*/ 74 w 78"/>
                    <a:gd name="T1" fmla="*/ 17 h 70"/>
                    <a:gd name="T2" fmla="*/ 72 w 78"/>
                    <a:gd name="T3" fmla="*/ 17 h 70"/>
                    <a:gd name="T4" fmla="*/ 72 w 78"/>
                    <a:gd name="T5" fmla="*/ 12 h 70"/>
                    <a:gd name="T6" fmla="*/ 72 w 78"/>
                    <a:gd name="T7" fmla="*/ 11 h 70"/>
                    <a:gd name="T8" fmla="*/ 72 w 78"/>
                    <a:gd name="T9" fmla="*/ 10 h 70"/>
                    <a:gd name="T10" fmla="*/ 72 w 78"/>
                    <a:gd name="T11" fmla="*/ 9 h 70"/>
                    <a:gd name="T12" fmla="*/ 72 w 78"/>
                    <a:gd name="T13" fmla="*/ 9 h 70"/>
                    <a:gd name="T14" fmla="*/ 72 w 78"/>
                    <a:gd name="T15" fmla="*/ 8 h 70"/>
                    <a:gd name="T16" fmla="*/ 72 w 78"/>
                    <a:gd name="T17" fmla="*/ 7 h 70"/>
                    <a:gd name="T18" fmla="*/ 72 w 78"/>
                    <a:gd name="T19" fmla="*/ 7 h 70"/>
                    <a:gd name="T20" fmla="*/ 71 w 78"/>
                    <a:gd name="T21" fmla="*/ 5 h 70"/>
                    <a:gd name="T22" fmla="*/ 71 w 78"/>
                    <a:gd name="T23" fmla="*/ 5 h 70"/>
                    <a:gd name="T24" fmla="*/ 70 w 78"/>
                    <a:gd name="T25" fmla="*/ 4 h 70"/>
                    <a:gd name="T26" fmla="*/ 70 w 78"/>
                    <a:gd name="T27" fmla="*/ 4 h 70"/>
                    <a:gd name="T28" fmla="*/ 69 w 78"/>
                    <a:gd name="T29" fmla="*/ 3 h 70"/>
                    <a:gd name="T30" fmla="*/ 69 w 78"/>
                    <a:gd name="T31" fmla="*/ 3 h 70"/>
                    <a:gd name="T32" fmla="*/ 63 w 78"/>
                    <a:gd name="T33" fmla="*/ 3 h 70"/>
                    <a:gd name="T34" fmla="*/ 52 w 78"/>
                    <a:gd name="T35" fmla="*/ 1 h 70"/>
                    <a:gd name="T36" fmla="*/ 32 w 78"/>
                    <a:gd name="T37" fmla="*/ 3 h 70"/>
                    <a:gd name="T38" fmla="*/ 11 w 78"/>
                    <a:gd name="T39" fmla="*/ 0 h 70"/>
                    <a:gd name="T40" fmla="*/ 8 w 78"/>
                    <a:gd name="T41" fmla="*/ 4 h 70"/>
                    <a:gd name="T42" fmla="*/ 8 w 78"/>
                    <a:gd name="T43" fmla="*/ 4 h 70"/>
                    <a:gd name="T44" fmla="*/ 7 w 78"/>
                    <a:gd name="T45" fmla="*/ 5 h 70"/>
                    <a:gd name="T46" fmla="*/ 7 w 78"/>
                    <a:gd name="T47" fmla="*/ 6 h 70"/>
                    <a:gd name="T48" fmla="*/ 7 w 78"/>
                    <a:gd name="T49" fmla="*/ 7 h 70"/>
                    <a:gd name="T50" fmla="*/ 7 w 78"/>
                    <a:gd name="T51" fmla="*/ 7 h 70"/>
                    <a:gd name="T52" fmla="*/ 6 w 78"/>
                    <a:gd name="T53" fmla="*/ 8 h 70"/>
                    <a:gd name="T54" fmla="*/ 6 w 78"/>
                    <a:gd name="T55" fmla="*/ 9 h 70"/>
                    <a:gd name="T56" fmla="*/ 6 w 78"/>
                    <a:gd name="T57" fmla="*/ 10 h 70"/>
                    <a:gd name="T58" fmla="*/ 6 w 78"/>
                    <a:gd name="T59" fmla="*/ 10 h 70"/>
                    <a:gd name="T60" fmla="*/ 6 w 78"/>
                    <a:gd name="T61" fmla="*/ 12 h 70"/>
                    <a:gd name="T62" fmla="*/ 6 w 78"/>
                    <a:gd name="T63" fmla="*/ 17 h 70"/>
                    <a:gd name="T64" fmla="*/ 5 w 78"/>
                    <a:gd name="T65" fmla="*/ 17 h 70"/>
                    <a:gd name="T66" fmla="*/ 0 w 78"/>
                    <a:gd name="T67" fmla="*/ 22 h 70"/>
                    <a:gd name="T68" fmla="*/ 0 w 78"/>
                    <a:gd name="T69" fmla="*/ 35 h 70"/>
                    <a:gd name="T70" fmla="*/ 6 w 78"/>
                    <a:gd name="T71" fmla="*/ 40 h 70"/>
                    <a:gd name="T72" fmla="*/ 24 w 78"/>
                    <a:gd name="T73" fmla="*/ 70 h 70"/>
                    <a:gd name="T74" fmla="*/ 54 w 78"/>
                    <a:gd name="T75" fmla="*/ 70 h 70"/>
                    <a:gd name="T76" fmla="*/ 72 w 78"/>
                    <a:gd name="T77" fmla="*/ 40 h 70"/>
                    <a:gd name="T78" fmla="*/ 78 w 78"/>
                    <a:gd name="T79" fmla="*/ 35 h 70"/>
                    <a:gd name="T80" fmla="*/ 78 w 78"/>
                    <a:gd name="T81" fmla="*/ 22 h 70"/>
                    <a:gd name="T82" fmla="*/ 74 w 78"/>
                    <a:gd name="T83" fmla="*/ 1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70">
                      <a:moveTo>
                        <a:pt x="74" y="17"/>
                      </a:moveTo>
                      <a:cubicBezTo>
                        <a:pt x="74" y="17"/>
                        <a:pt x="73" y="17"/>
                        <a:pt x="72" y="17"/>
                      </a:cubicBezTo>
                      <a:cubicBezTo>
                        <a:pt x="72" y="12"/>
                        <a:pt x="72" y="12"/>
                        <a:pt x="72" y="12"/>
                      </a:cubicBezTo>
                      <a:cubicBezTo>
                        <a:pt x="72" y="12"/>
                        <a:pt x="72" y="11"/>
                        <a:pt x="72" y="11"/>
                      </a:cubicBezTo>
                      <a:cubicBezTo>
                        <a:pt x="72" y="10"/>
                        <a:pt x="72" y="10"/>
                        <a:pt x="72" y="10"/>
                      </a:cubicBezTo>
                      <a:cubicBezTo>
                        <a:pt x="72" y="10"/>
                        <a:pt x="72" y="9"/>
                        <a:pt x="72" y="9"/>
                      </a:cubicBezTo>
                      <a:cubicBezTo>
                        <a:pt x="72" y="9"/>
                        <a:pt x="72" y="9"/>
                        <a:pt x="72" y="9"/>
                      </a:cubicBezTo>
                      <a:cubicBezTo>
                        <a:pt x="72" y="8"/>
                        <a:pt x="72" y="8"/>
                        <a:pt x="72" y="8"/>
                      </a:cubicBezTo>
                      <a:cubicBezTo>
                        <a:pt x="72" y="8"/>
                        <a:pt x="72" y="7"/>
                        <a:pt x="72" y="7"/>
                      </a:cubicBezTo>
                      <a:cubicBezTo>
                        <a:pt x="72" y="7"/>
                        <a:pt x="72" y="7"/>
                        <a:pt x="72" y="7"/>
                      </a:cubicBezTo>
                      <a:cubicBezTo>
                        <a:pt x="71" y="6"/>
                        <a:pt x="71" y="6"/>
                        <a:pt x="71" y="5"/>
                      </a:cubicBezTo>
                      <a:cubicBezTo>
                        <a:pt x="71" y="5"/>
                        <a:pt x="71" y="5"/>
                        <a:pt x="71" y="5"/>
                      </a:cubicBezTo>
                      <a:cubicBezTo>
                        <a:pt x="71" y="4"/>
                        <a:pt x="70" y="4"/>
                        <a:pt x="70" y="4"/>
                      </a:cubicBezTo>
                      <a:cubicBezTo>
                        <a:pt x="70" y="4"/>
                        <a:pt x="70" y="4"/>
                        <a:pt x="70" y="4"/>
                      </a:cubicBezTo>
                      <a:cubicBezTo>
                        <a:pt x="70" y="3"/>
                        <a:pt x="70" y="3"/>
                        <a:pt x="69" y="3"/>
                      </a:cubicBezTo>
                      <a:cubicBezTo>
                        <a:pt x="69" y="3"/>
                        <a:pt x="69" y="3"/>
                        <a:pt x="69" y="3"/>
                      </a:cubicBezTo>
                      <a:cubicBezTo>
                        <a:pt x="68" y="3"/>
                        <a:pt x="66" y="3"/>
                        <a:pt x="63" y="3"/>
                      </a:cubicBezTo>
                      <a:cubicBezTo>
                        <a:pt x="59" y="3"/>
                        <a:pt x="55" y="2"/>
                        <a:pt x="52" y="1"/>
                      </a:cubicBezTo>
                      <a:cubicBezTo>
                        <a:pt x="47" y="2"/>
                        <a:pt x="40" y="3"/>
                        <a:pt x="32" y="3"/>
                      </a:cubicBezTo>
                      <a:cubicBezTo>
                        <a:pt x="24" y="3"/>
                        <a:pt x="16" y="2"/>
                        <a:pt x="11" y="0"/>
                      </a:cubicBezTo>
                      <a:cubicBezTo>
                        <a:pt x="10" y="1"/>
                        <a:pt x="9" y="3"/>
                        <a:pt x="8" y="4"/>
                      </a:cubicBezTo>
                      <a:cubicBezTo>
                        <a:pt x="8" y="4"/>
                        <a:pt x="8" y="4"/>
                        <a:pt x="8" y="4"/>
                      </a:cubicBezTo>
                      <a:cubicBezTo>
                        <a:pt x="8" y="5"/>
                        <a:pt x="8" y="5"/>
                        <a:pt x="7" y="5"/>
                      </a:cubicBezTo>
                      <a:cubicBezTo>
                        <a:pt x="7" y="6"/>
                        <a:pt x="7" y="6"/>
                        <a:pt x="7" y="6"/>
                      </a:cubicBezTo>
                      <a:cubicBezTo>
                        <a:pt x="7" y="6"/>
                        <a:pt x="7" y="6"/>
                        <a:pt x="7" y="7"/>
                      </a:cubicBezTo>
                      <a:cubicBezTo>
                        <a:pt x="7" y="7"/>
                        <a:pt x="7" y="7"/>
                        <a:pt x="7" y="7"/>
                      </a:cubicBezTo>
                      <a:cubicBezTo>
                        <a:pt x="7" y="8"/>
                        <a:pt x="6" y="8"/>
                        <a:pt x="6" y="8"/>
                      </a:cubicBezTo>
                      <a:cubicBezTo>
                        <a:pt x="6" y="8"/>
                        <a:pt x="6" y="9"/>
                        <a:pt x="6" y="9"/>
                      </a:cubicBezTo>
                      <a:cubicBezTo>
                        <a:pt x="6" y="9"/>
                        <a:pt x="6" y="10"/>
                        <a:pt x="6" y="10"/>
                      </a:cubicBezTo>
                      <a:cubicBezTo>
                        <a:pt x="6" y="10"/>
                        <a:pt x="6" y="10"/>
                        <a:pt x="6" y="10"/>
                      </a:cubicBezTo>
                      <a:cubicBezTo>
                        <a:pt x="6" y="11"/>
                        <a:pt x="6" y="11"/>
                        <a:pt x="6" y="12"/>
                      </a:cubicBezTo>
                      <a:cubicBezTo>
                        <a:pt x="6" y="17"/>
                        <a:pt x="6" y="17"/>
                        <a:pt x="6" y="17"/>
                      </a:cubicBezTo>
                      <a:cubicBezTo>
                        <a:pt x="6" y="17"/>
                        <a:pt x="5" y="17"/>
                        <a:pt x="5" y="17"/>
                      </a:cubicBezTo>
                      <a:cubicBezTo>
                        <a:pt x="2" y="17"/>
                        <a:pt x="0" y="20"/>
                        <a:pt x="0" y="22"/>
                      </a:cubicBezTo>
                      <a:cubicBezTo>
                        <a:pt x="0" y="35"/>
                        <a:pt x="0" y="35"/>
                        <a:pt x="0" y="35"/>
                      </a:cubicBezTo>
                      <a:cubicBezTo>
                        <a:pt x="0" y="38"/>
                        <a:pt x="3" y="40"/>
                        <a:pt x="6" y="40"/>
                      </a:cubicBezTo>
                      <a:cubicBezTo>
                        <a:pt x="6" y="40"/>
                        <a:pt x="16" y="70"/>
                        <a:pt x="24" y="70"/>
                      </a:cubicBezTo>
                      <a:cubicBezTo>
                        <a:pt x="54" y="70"/>
                        <a:pt x="54" y="70"/>
                        <a:pt x="54" y="70"/>
                      </a:cubicBezTo>
                      <a:cubicBezTo>
                        <a:pt x="63" y="70"/>
                        <a:pt x="72" y="40"/>
                        <a:pt x="72" y="40"/>
                      </a:cubicBezTo>
                      <a:cubicBezTo>
                        <a:pt x="76" y="40"/>
                        <a:pt x="78" y="38"/>
                        <a:pt x="78" y="35"/>
                      </a:cubicBezTo>
                      <a:cubicBezTo>
                        <a:pt x="78" y="22"/>
                        <a:pt x="78" y="22"/>
                        <a:pt x="78" y="22"/>
                      </a:cubicBezTo>
                      <a:cubicBezTo>
                        <a:pt x="78" y="20"/>
                        <a:pt x="77" y="18"/>
                        <a:pt x="74" y="17"/>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8" name="Freeform 349"/>
                <p:cNvSpPr>
                  <a:spLocks noEditPoints="1"/>
                </p:cNvSpPr>
                <p:nvPr/>
              </p:nvSpPr>
              <p:spPr bwMode="auto">
                <a:xfrm>
                  <a:off x="9417754" y="4831895"/>
                  <a:ext cx="239157" cy="79719"/>
                </a:xfrm>
                <a:custGeom>
                  <a:avLst/>
                  <a:gdLst>
                    <a:gd name="T0" fmla="*/ 66 w 67"/>
                    <a:gd name="T1" fmla="*/ 2 h 22"/>
                    <a:gd name="T2" fmla="*/ 49 w 67"/>
                    <a:gd name="T3" fmla="*/ 1 h 22"/>
                    <a:gd name="T4" fmla="*/ 33 w 67"/>
                    <a:gd name="T5" fmla="*/ 5 h 22"/>
                    <a:gd name="T6" fmla="*/ 17 w 67"/>
                    <a:gd name="T7" fmla="*/ 1 h 22"/>
                    <a:gd name="T8" fmla="*/ 0 w 67"/>
                    <a:gd name="T9" fmla="*/ 2 h 22"/>
                    <a:gd name="T10" fmla="*/ 0 w 67"/>
                    <a:gd name="T11" fmla="*/ 4 h 22"/>
                    <a:gd name="T12" fmla="*/ 2 w 67"/>
                    <a:gd name="T13" fmla="*/ 7 h 22"/>
                    <a:gd name="T14" fmla="*/ 4 w 67"/>
                    <a:gd name="T15" fmla="*/ 12 h 22"/>
                    <a:gd name="T16" fmla="*/ 20 w 67"/>
                    <a:gd name="T17" fmla="*/ 21 h 22"/>
                    <a:gd name="T18" fmla="*/ 31 w 67"/>
                    <a:gd name="T19" fmla="*/ 9 h 22"/>
                    <a:gd name="T20" fmla="*/ 33 w 67"/>
                    <a:gd name="T21" fmla="*/ 8 h 22"/>
                    <a:gd name="T22" fmla="*/ 36 w 67"/>
                    <a:gd name="T23" fmla="*/ 9 h 22"/>
                    <a:gd name="T24" fmla="*/ 47 w 67"/>
                    <a:gd name="T25" fmla="*/ 21 h 22"/>
                    <a:gd name="T26" fmla="*/ 62 w 67"/>
                    <a:gd name="T27" fmla="*/ 12 h 22"/>
                    <a:gd name="T28" fmla="*/ 64 w 67"/>
                    <a:gd name="T29" fmla="*/ 7 h 22"/>
                    <a:gd name="T30" fmla="*/ 66 w 67"/>
                    <a:gd name="T31" fmla="*/ 4 h 22"/>
                    <a:gd name="T32" fmla="*/ 66 w 67"/>
                    <a:gd name="T33" fmla="*/ 2 h 22"/>
                    <a:gd name="T34" fmla="*/ 25 w 67"/>
                    <a:gd name="T35" fmla="*/ 16 h 22"/>
                    <a:gd name="T36" fmla="*/ 13 w 67"/>
                    <a:gd name="T37" fmla="*/ 19 h 22"/>
                    <a:gd name="T38" fmla="*/ 6 w 67"/>
                    <a:gd name="T39" fmla="*/ 8 h 22"/>
                    <a:gd name="T40" fmla="*/ 18 w 67"/>
                    <a:gd name="T41" fmla="*/ 3 h 22"/>
                    <a:gd name="T42" fmla="*/ 26 w 67"/>
                    <a:gd name="T43" fmla="*/ 5 h 22"/>
                    <a:gd name="T44" fmla="*/ 25 w 67"/>
                    <a:gd name="T45" fmla="*/ 16 h 22"/>
                    <a:gd name="T46" fmla="*/ 53 w 67"/>
                    <a:gd name="T47" fmla="*/ 19 h 22"/>
                    <a:gd name="T48" fmla="*/ 41 w 67"/>
                    <a:gd name="T49" fmla="*/ 16 h 22"/>
                    <a:gd name="T50" fmla="*/ 41 w 67"/>
                    <a:gd name="T51" fmla="*/ 5 h 22"/>
                    <a:gd name="T52" fmla="*/ 49 w 67"/>
                    <a:gd name="T53" fmla="*/ 3 h 22"/>
                    <a:gd name="T54" fmla="*/ 61 w 67"/>
                    <a:gd name="T55" fmla="*/ 8 h 22"/>
                    <a:gd name="T56" fmla="*/ 53 w 67"/>
                    <a:gd name="T5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22">
                      <a:moveTo>
                        <a:pt x="66" y="2"/>
                      </a:moveTo>
                      <a:cubicBezTo>
                        <a:pt x="66" y="2"/>
                        <a:pt x="56" y="0"/>
                        <a:pt x="49" y="1"/>
                      </a:cubicBezTo>
                      <a:cubicBezTo>
                        <a:pt x="42" y="2"/>
                        <a:pt x="37" y="5"/>
                        <a:pt x="33" y="5"/>
                      </a:cubicBezTo>
                      <a:cubicBezTo>
                        <a:pt x="30" y="5"/>
                        <a:pt x="24" y="2"/>
                        <a:pt x="17" y="1"/>
                      </a:cubicBezTo>
                      <a:cubicBezTo>
                        <a:pt x="10" y="0"/>
                        <a:pt x="0" y="2"/>
                        <a:pt x="0" y="2"/>
                      </a:cubicBezTo>
                      <a:cubicBezTo>
                        <a:pt x="0" y="2"/>
                        <a:pt x="0" y="3"/>
                        <a:pt x="0" y="4"/>
                      </a:cubicBezTo>
                      <a:cubicBezTo>
                        <a:pt x="1" y="5"/>
                        <a:pt x="1" y="6"/>
                        <a:pt x="2" y="7"/>
                      </a:cubicBezTo>
                      <a:cubicBezTo>
                        <a:pt x="4" y="8"/>
                        <a:pt x="4" y="12"/>
                        <a:pt x="4" y="12"/>
                      </a:cubicBezTo>
                      <a:cubicBezTo>
                        <a:pt x="6" y="20"/>
                        <a:pt x="12" y="22"/>
                        <a:pt x="20" y="21"/>
                      </a:cubicBezTo>
                      <a:cubicBezTo>
                        <a:pt x="28" y="19"/>
                        <a:pt x="30" y="11"/>
                        <a:pt x="31" y="9"/>
                      </a:cubicBezTo>
                      <a:cubicBezTo>
                        <a:pt x="32" y="8"/>
                        <a:pt x="33" y="8"/>
                        <a:pt x="33" y="8"/>
                      </a:cubicBezTo>
                      <a:cubicBezTo>
                        <a:pt x="33" y="8"/>
                        <a:pt x="35" y="8"/>
                        <a:pt x="36" y="9"/>
                      </a:cubicBezTo>
                      <a:cubicBezTo>
                        <a:pt x="37" y="11"/>
                        <a:pt x="39" y="19"/>
                        <a:pt x="47" y="21"/>
                      </a:cubicBezTo>
                      <a:cubicBezTo>
                        <a:pt x="55" y="22"/>
                        <a:pt x="61" y="20"/>
                        <a:pt x="62" y="12"/>
                      </a:cubicBezTo>
                      <a:cubicBezTo>
                        <a:pt x="62" y="12"/>
                        <a:pt x="62" y="8"/>
                        <a:pt x="64" y="7"/>
                      </a:cubicBezTo>
                      <a:cubicBezTo>
                        <a:pt x="66" y="6"/>
                        <a:pt x="66" y="5"/>
                        <a:pt x="66" y="4"/>
                      </a:cubicBezTo>
                      <a:cubicBezTo>
                        <a:pt x="66" y="3"/>
                        <a:pt x="67" y="2"/>
                        <a:pt x="66" y="2"/>
                      </a:cubicBezTo>
                      <a:close/>
                      <a:moveTo>
                        <a:pt x="25" y="16"/>
                      </a:moveTo>
                      <a:cubicBezTo>
                        <a:pt x="23" y="19"/>
                        <a:pt x="19" y="20"/>
                        <a:pt x="13" y="19"/>
                      </a:cubicBezTo>
                      <a:cubicBezTo>
                        <a:pt x="8" y="18"/>
                        <a:pt x="6" y="14"/>
                        <a:pt x="6" y="8"/>
                      </a:cubicBezTo>
                      <a:cubicBezTo>
                        <a:pt x="6" y="1"/>
                        <a:pt x="18" y="3"/>
                        <a:pt x="18" y="3"/>
                      </a:cubicBezTo>
                      <a:cubicBezTo>
                        <a:pt x="22" y="4"/>
                        <a:pt x="22" y="4"/>
                        <a:pt x="26" y="5"/>
                      </a:cubicBezTo>
                      <a:cubicBezTo>
                        <a:pt x="30" y="6"/>
                        <a:pt x="27" y="13"/>
                        <a:pt x="25" y="16"/>
                      </a:cubicBezTo>
                      <a:close/>
                      <a:moveTo>
                        <a:pt x="53" y="19"/>
                      </a:moveTo>
                      <a:cubicBezTo>
                        <a:pt x="48" y="20"/>
                        <a:pt x="44" y="19"/>
                        <a:pt x="41" y="16"/>
                      </a:cubicBezTo>
                      <a:cubicBezTo>
                        <a:pt x="39" y="13"/>
                        <a:pt x="37" y="6"/>
                        <a:pt x="41" y="5"/>
                      </a:cubicBezTo>
                      <a:cubicBezTo>
                        <a:pt x="44" y="4"/>
                        <a:pt x="44" y="4"/>
                        <a:pt x="49" y="3"/>
                      </a:cubicBezTo>
                      <a:cubicBezTo>
                        <a:pt x="49" y="3"/>
                        <a:pt x="61" y="1"/>
                        <a:pt x="61" y="8"/>
                      </a:cubicBezTo>
                      <a:cubicBezTo>
                        <a:pt x="61" y="14"/>
                        <a:pt x="59" y="18"/>
                        <a:pt x="53" y="19"/>
                      </a:cubicBezTo>
                      <a:close/>
                    </a:path>
                  </a:pathLst>
                </a:custGeom>
                <a:solidFill>
                  <a:srgbClr val="EB3C00"/>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19" name="Oval 350"/>
                <p:cNvSpPr>
                  <a:spLocks noChangeArrowheads="1"/>
                </p:cNvSpPr>
                <p:nvPr/>
              </p:nvSpPr>
              <p:spPr bwMode="auto">
                <a:xfrm>
                  <a:off x="9421076"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20" name="Oval 351"/>
                <p:cNvSpPr>
                  <a:spLocks noChangeArrowheads="1"/>
                </p:cNvSpPr>
                <p:nvPr/>
              </p:nvSpPr>
              <p:spPr bwMode="auto">
                <a:xfrm>
                  <a:off x="9643624" y="4843521"/>
                  <a:ext cx="6643" cy="664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300" name="Freeform 323"/>
              <p:cNvSpPr>
                <a:spLocks/>
              </p:cNvSpPr>
              <p:nvPr/>
            </p:nvSpPr>
            <p:spPr bwMode="auto">
              <a:xfrm>
                <a:off x="9280025"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01" name="Freeform 324"/>
              <p:cNvSpPr>
                <a:spLocks/>
              </p:cNvSpPr>
              <p:nvPr/>
            </p:nvSpPr>
            <p:spPr bwMode="auto">
              <a:xfrm>
                <a:off x="9472099" y="6759963"/>
                <a:ext cx="175796" cy="87898"/>
              </a:xfrm>
              <a:custGeom>
                <a:avLst/>
                <a:gdLst>
                  <a:gd name="T0" fmla="*/ 25 w 50"/>
                  <a:gd name="T1" fmla="*/ 0 h 25"/>
                  <a:gd name="T2" fmla="*/ 0 w 50"/>
                  <a:gd name="T3" fmla="*/ 25 h 25"/>
                  <a:gd name="T4" fmla="*/ 50 w 50"/>
                  <a:gd name="T5" fmla="*/ 25 h 25"/>
                  <a:gd name="T6" fmla="*/ 25 w 50"/>
                  <a:gd name="T7" fmla="*/ 0 h 25"/>
                </a:gdLst>
                <a:ahLst/>
                <a:cxnLst>
                  <a:cxn ang="0">
                    <a:pos x="T0" y="T1"/>
                  </a:cxn>
                  <a:cxn ang="0">
                    <a:pos x="T2" y="T3"/>
                  </a:cxn>
                  <a:cxn ang="0">
                    <a:pos x="T4" y="T5"/>
                  </a:cxn>
                  <a:cxn ang="0">
                    <a:pos x="T6" y="T7"/>
                  </a:cxn>
                </a:cxnLst>
                <a:rect l="0" t="0" r="r" b="b"/>
                <a:pathLst>
                  <a:path w="50" h="25">
                    <a:moveTo>
                      <a:pt x="25" y="0"/>
                    </a:moveTo>
                    <a:cubicBezTo>
                      <a:pt x="11" y="0"/>
                      <a:pt x="0" y="11"/>
                      <a:pt x="0" y="25"/>
                    </a:cubicBezTo>
                    <a:cubicBezTo>
                      <a:pt x="50" y="25"/>
                      <a:pt x="50" y="25"/>
                      <a:pt x="50" y="25"/>
                    </a:cubicBezTo>
                    <a:cubicBezTo>
                      <a:pt x="50" y="11"/>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281" name="Freeform 97"/>
              <p:cNvSpPr>
                <a:spLocks/>
              </p:cNvSpPr>
              <p:nvPr/>
            </p:nvSpPr>
            <p:spPr bwMode="auto">
              <a:xfrm>
                <a:off x="9869022" y="5353006"/>
                <a:ext cx="525890" cy="255166"/>
              </a:xfrm>
              <a:custGeom>
                <a:avLst/>
                <a:gdLst>
                  <a:gd name="T0" fmla="*/ 87 w 338"/>
                  <a:gd name="T1" fmla="*/ 0 h 164"/>
                  <a:gd name="T2" fmla="*/ 338 w 338"/>
                  <a:gd name="T3" fmla="*/ 0 h 164"/>
                  <a:gd name="T4" fmla="*/ 248 w 338"/>
                  <a:gd name="T5" fmla="*/ 164 h 164"/>
                  <a:gd name="T6" fmla="*/ 0 w 338"/>
                  <a:gd name="T7" fmla="*/ 164 h 164"/>
                  <a:gd name="T8" fmla="*/ 87 w 338"/>
                  <a:gd name="T9" fmla="*/ 0 h 164"/>
                </a:gdLst>
                <a:ahLst/>
                <a:cxnLst>
                  <a:cxn ang="0">
                    <a:pos x="T0" y="T1"/>
                  </a:cxn>
                  <a:cxn ang="0">
                    <a:pos x="T2" y="T3"/>
                  </a:cxn>
                  <a:cxn ang="0">
                    <a:pos x="T4" y="T5"/>
                  </a:cxn>
                  <a:cxn ang="0">
                    <a:pos x="T6" y="T7"/>
                  </a:cxn>
                  <a:cxn ang="0">
                    <a:pos x="T8" y="T9"/>
                  </a:cxn>
                </a:cxnLst>
                <a:rect l="0" t="0" r="r" b="b"/>
                <a:pathLst>
                  <a:path w="338" h="164">
                    <a:moveTo>
                      <a:pt x="87" y="0"/>
                    </a:moveTo>
                    <a:lnTo>
                      <a:pt x="338" y="0"/>
                    </a:lnTo>
                    <a:lnTo>
                      <a:pt x="248" y="164"/>
                    </a:lnTo>
                    <a:lnTo>
                      <a:pt x="0" y="164"/>
                    </a:lnTo>
                    <a:lnTo>
                      <a:pt x="8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grpSp>
        <p:nvGrpSpPr>
          <p:cNvPr id="560" name="Group 559"/>
          <p:cNvGrpSpPr/>
          <p:nvPr/>
        </p:nvGrpSpPr>
        <p:grpSpPr>
          <a:xfrm>
            <a:off x="8285485" y="4665055"/>
            <a:ext cx="736304" cy="2319769"/>
            <a:chOff x="8164080" y="4538026"/>
            <a:chExt cx="736600" cy="2320703"/>
          </a:xfrm>
        </p:grpSpPr>
        <p:grpSp>
          <p:nvGrpSpPr>
            <p:cNvPr id="559" name="Group 558"/>
            <p:cNvGrpSpPr/>
            <p:nvPr/>
          </p:nvGrpSpPr>
          <p:grpSpPr>
            <a:xfrm>
              <a:off x="8164080" y="4538026"/>
              <a:ext cx="736600" cy="2278663"/>
              <a:chOff x="6086476" y="7174900"/>
              <a:chExt cx="736600" cy="2278663"/>
            </a:xfrm>
          </p:grpSpPr>
          <p:sp>
            <p:nvSpPr>
              <p:cNvPr id="1366" name="Freeform 397"/>
              <p:cNvSpPr>
                <a:spLocks/>
              </p:cNvSpPr>
              <p:nvPr/>
            </p:nvSpPr>
            <p:spPr bwMode="auto">
              <a:xfrm flipH="1">
                <a:off x="6459819" y="8496230"/>
                <a:ext cx="212543" cy="957333"/>
              </a:xfrm>
              <a:custGeom>
                <a:avLst/>
                <a:gdLst>
                  <a:gd name="T0" fmla="*/ 71 w 83"/>
                  <a:gd name="T1" fmla="*/ 298 h 298"/>
                  <a:gd name="T2" fmla="*/ 11 w 83"/>
                  <a:gd name="T3" fmla="*/ 298 h 298"/>
                  <a:gd name="T4" fmla="*/ 0 w 83"/>
                  <a:gd name="T5" fmla="*/ 0 h 298"/>
                  <a:gd name="T6" fmla="*/ 83 w 83"/>
                  <a:gd name="T7" fmla="*/ 0 h 298"/>
                  <a:gd name="T8" fmla="*/ 71 w 83"/>
                  <a:gd name="T9" fmla="*/ 298 h 298"/>
                </a:gdLst>
                <a:ahLst/>
                <a:cxnLst>
                  <a:cxn ang="0">
                    <a:pos x="T0" y="T1"/>
                  </a:cxn>
                  <a:cxn ang="0">
                    <a:pos x="T2" y="T3"/>
                  </a:cxn>
                  <a:cxn ang="0">
                    <a:pos x="T4" y="T5"/>
                  </a:cxn>
                  <a:cxn ang="0">
                    <a:pos x="T6" y="T7"/>
                  </a:cxn>
                  <a:cxn ang="0">
                    <a:pos x="T8" y="T9"/>
                  </a:cxn>
                </a:cxnLst>
                <a:rect l="0" t="0" r="r" b="b"/>
                <a:pathLst>
                  <a:path w="83" h="298">
                    <a:moveTo>
                      <a:pt x="71" y="298"/>
                    </a:moveTo>
                    <a:lnTo>
                      <a:pt x="11" y="298"/>
                    </a:lnTo>
                    <a:lnTo>
                      <a:pt x="0" y="0"/>
                    </a:lnTo>
                    <a:lnTo>
                      <a:pt x="83" y="0"/>
                    </a:lnTo>
                    <a:lnTo>
                      <a:pt x="71"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p:txBody>
          </p:sp>
          <p:sp>
            <p:nvSpPr>
              <p:cNvPr id="1367" name="Freeform 398"/>
              <p:cNvSpPr>
                <a:spLocks/>
              </p:cNvSpPr>
              <p:nvPr/>
            </p:nvSpPr>
            <p:spPr bwMode="auto">
              <a:xfrm flipH="1">
                <a:off x="6234475" y="8496230"/>
                <a:ext cx="215103" cy="957333"/>
              </a:xfrm>
              <a:custGeom>
                <a:avLst/>
                <a:gdLst>
                  <a:gd name="T0" fmla="*/ 73 w 84"/>
                  <a:gd name="T1" fmla="*/ 298 h 298"/>
                  <a:gd name="T2" fmla="*/ 11 w 84"/>
                  <a:gd name="T3" fmla="*/ 298 h 298"/>
                  <a:gd name="T4" fmla="*/ 0 w 84"/>
                  <a:gd name="T5" fmla="*/ 0 h 298"/>
                  <a:gd name="T6" fmla="*/ 84 w 84"/>
                  <a:gd name="T7" fmla="*/ 0 h 298"/>
                  <a:gd name="T8" fmla="*/ 73 w 84"/>
                  <a:gd name="T9" fmla="*/ 298 h 298"/>
                </a:gdLst>
                <a:ahLst/>
                <a:cxnLst>
                  <a:cxn ang="0">
                    <a:pos x="T0" y="T1"/>
                  </a:cxn>
                  <a:cxn ang="0">
                    <a:pos x="T2" y="T3"/>
                  </a:cxn>
                  <a:cxn ang="0">
                    <a:pos x="T4" y="T5"/>
                  </a:cxn>
                  <a:cxn ang="0">
                    <a:pos x="T6" y="T7"/>
                  </a:cxn>
                  <a:cxn ang="0">
                    <a:pos x="T8" y="T9"/>
                  </a:cxn>
                </a:cxnLst>
                <a:rect l="0" t="0" r="r" b="b"/>
                <a:pathLst>
                  <a:path w="84" h="298">
                    <a:moveTo>
                      <a:pt x="73" y="298"/>
                    </a:moveTo>
                    <a:lnTo>
                      <a:pt x="11" y="298"/>
                    </a:lnTo>
                    <a:lnTo>
                      <a:pt x="0" y="0"/>
                    </a:lnTo>
                    <a:lnTo>
                      <a:pt x="84" y="0"/>
                    </a:lnTo>
                    <a:lnTo>
                      <a:pt x="73" y="298"/>
                    </a:lnTo>
                    <a:close/>
                  </a:path>
                </a:pathLst>
              </a:custGeom>
              <a:solidFill>
                <a:srgbClr val="634E37"/>
              </a:solidFill>
              <a:ln>
                <a:noFill/>
              </a:ln>
              <a:extLst/>
            </p:spPr>
            <p:txBody>
              <a:bodyPr vert="horz" wrap="square" lIns="91403" tIns="45702" rIns="91403" bIns="45702" numCol="1" anchor="t" anchorCtr="0" compatLnSpc="1">
                <a:prstTxWarp prst="textNoShape">
                  <a:avLst/>
                </a:prstTxWarp>
              </a:bodyPr>
              <a:lstStyle/>
              <a:p>
                <a:pPr defTabSz="932319"/>
                <a:endParaRPr lang="en-US" sz="1835" dirty="0">
                  <a:solidFill>
                    <a:srgbClr val="404040"/>
                  </a:solidFill>
                </a:endParaRPr>
              </a:p>
              <a:p>
                <a:pPr defTabSz="932319"/>
                <a:endParaRPr lang="en-US" sz="1835" dirty="0">
                  <a:solidFill>
                    <a:srgbClr val="404040"/>
                  </a:solidFill>
                </a:endParaRPr>
              </a:p>
              <a:p>
                <a:pPr defTabSz="932319"/>
                <a:endParaRPr lang="en-US" sz="1835" dirty="0">
                  <a:solidFill>
                    <a:srgbClr val="404040"/>
                  </a:solidFill>
                </a:endParaRPr>
              </a:p>
            </p:txBody>
          </p:sp>
          <p:sp>
            <p:nvSpPr>
              <p:cNvPr id="1418" name="Freeform 292"/>
              <p:cNvSpPr>
                <a:spLocks/>
              </p:cNvSpPr>
              <p:nvPr/>
            </p:nvSpPr>
            <p:spPr bwMode="auto">
              <a:xfrm>
                <a:off x="6086476" y="7680325"/>
                <a:ext cx="736600" cy="819150"/>
              </a:xfrm>
              <a:custGeom>
                <a:avLst/>
                <a:gdLst>
                  <a:gd name="T0" fmla="*/ 294 w 373"/>
                  <a:gd name="T1" fmla="*/ 0 h 418"/>
                  <a:gd name="T2" fmla="*/ 221 w 373"/>
                  <a:gd name="T3" fmla="*/ 0 h 418"/>
                  <a:gd name="T4" fmla="*/ 187 w 373"/>
                  <a:gd name="T5" fmla="*/ 17 h 418"/>
                  <a:gd name="T6" fmla="*/ 153 w 373"/>
                  <a:gd name="T7" fmla="*/ 0 h 418"/>
                  <a:gd name="T8" fmla="*/ 79 w 373"/>
                  <a:gd name="T9" fmla="*/ 0 h 418"/>
                  <a:gd name="T10" fmla="*/ 0 w 373"/>
                  <a:gd name="T11" fmla="*/ 79 h 418"/>
                  <a:gd name="T12" fmla="*/ 0 w 373"/>
                  <a:gd name="T13" fmla="*/ 145 h 418"/>
                  <a:gd name="T14" fmla="*/ 69 w 373"/>
                  <a:gd name="T15" fmla="*/ 145 h 418"/>
                  <a:gd name="T16" fmla="*/ 69 w 373"/>
                  <a:gd name="T17" fmla="*/ 418 h 418"/>
                  <a:gd name="T18" fmla="*/ 305 w 373"/>
                  <a:gd name="T19" fmla="*/ 418 h 418"/>
                  <a:gd name="T20" fmla="*/ 305 w 373"/>
                  <a:gd name="T21" fmla="*/ 145 h 418"/>
                  <a:gd name="T22" fmla="*/ 373 w 373"/>
                  <a:gd name="T23" fmla="*/ 145 h 418"/>
                  <a:gd name="T24" fmla="*/ 373 w 373"/>
                  <a:gd name="T25" fmla="*/ 79 h 418"/>
                  <a:gd name="T26" fmla="*/ 294 w 373"/>
                  <a:gd name="T27" fmla="*/ 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3" h="418">
                    <a:moveTo>
                      <a:pt x="294" y="0"/>
                    </a:moveTo>
                    <a:cubicBezTo>
                      <a:pt x="221" y="0"/>
                      <a:pt x="221" y="0"/>
                      <a:pt x="221" y="0"/>
                    </a:cubicBezTo>
                    <a:cubicBezTo>
                      <a:pt x="187" y="17"/>
                      <a:pt x="187" y="17"/>
                      <a:pt x="187" y="17"/>
                    </a:cubicBezTo>
                    <a:cubicBezTo>
                      <a:pt x="153" y="0"/>
                      <a:pt x="153" y="0"/>
                      <a:pt x="153" y="0"/>
                    </a:cubicBezTo>
                    <a:cubicBezTo>
                      <a:pt x="79" y="0"/>
                      <a:pt x="79" y="0"/>
                      <a:pt x="79" y="0"/>
                    </a:cubicBezTo>
                    <a:cubicBezTo>
                      <a:pt x="35" y="0"/>
                      <a:pt x="0" y="35"/>
                      <a:pt x="0" y="79"/>
                    </a:cubicBezTo>
                    <a:cubicBezTo>
                      <a:pt x="0" y="145"/>
                      <a:pt x="0" y="145"/>
                      <a:pt x="0" y="145"/>
                    </a:cubicBezTo>
                    <a:cubicBezTo>
                      <a:pt x="69" y="145"/>
                      <a:pt x="69" y="145"/>
                      <a:pt x="69" y="145"/>
                    </a:cubicBezTo>
                    <a:cubicBezTo>
                      <a:pt x="69" y="418"/>
                      <a:pt x="69" y="418"/>
                      <a:pt x="69" y="418"/>
                    </a:cubicBezTo>
                    <a:cubicBezTo>
                      <a:pt x="305" y="418"/>
                      <a:pt x="305" y="418"/>
                      <a:pt x="305" y="418"/>
                    </a:cubicBezTo>
                    <a:cubicBezTo>
                      <a:pt x="305" y="145"/>
                      <a:pt x="305" y="145"/>
                      <a:pt x="305" y="145"/>
                    </a:cubicBezTo>
                    <a:cubicBezTo>
                      <a:pt x="373" y="145"/>
                      <a:pt x="373" y="145"/>
                      <a:pt x="373" y="145"/>
                    </a:cubicBezTo>
                    <a:cubicBezTo>
                      <a:pt x="373" y="79"/>
                      <a:pt x="373" y="79"/>
                      <a:pt x="373" y="79"/>
                    </a:cubicBezTo>
                    <a:cubicBezTo>
                      <a:pt x="373" y="35"/>
                      <a:pt x="338" y="0"/>
                      <a:pt x="294" y="0"/>
                    </a:cubicBezTo>
                    <a:close/>
                  </a:path>
                </a:pathLst>
              </a:custGeom>
              <a:solidFill>
                <a:srgbClr val="58215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2" name="Freeform 296"/>
              <p:cNvSpPr>
                <a:spLocks/>
              </p:cNvSpPr>
              <p:nvPr/>
            </p:nvSpPr>
            <p:spPr bwMode="auto">
              <a:xfrm>
                <a:off x="6477001" y="8088313"/>
                <a:ext cx="192088" cy="93662"/>
              </a:xfrm>
              <a:custGeom>
                <a:avLst/>
                <a:gdLst>
                  <a:gd name="T0" fmla="*/ 97 w 97"/>
                  <a:gd name="T1" fmla="*/ 48 h 48"/>
                  <a:gd name="T2" fmla="*/ 0 w 97"/>
                  <a:gd name="T3" fmla="*/ 48 h 48"/>
                  <a:gd name="T4" fmla="*/ 48 w 97"/>
                  <a:gd name="T5" fmla="*/ 0 h 48"/>
                  <a:gd name="T6" fmla="*/ 97 w 97"/>
                  <a:gd name="T7" fmla="*/ 48 h 48"/>
                </a:gdLst>
                <a:ahLst/>
                <a:cxnLst>
                  <a:cxn ang="0">
                    <a:pos x="T0" y="T1"/>
                  </a:cxn>
                  <a:cxn ang="0">
                    <a:pos x="T2" y="T3"/>
                  </a:cxn>
                  <a:cxn ang="0">
                    <a:pos x="T4" y="T5"/>
                  </a:cxn>
                  <a:cxn ang="0">
                    <a:pos x="T6" y="T7"/>
                  </a:cxn>
                </a:cxnLst>
                <a:rect l="0" t="0" r="r" b="b"/>
                <a:pathLst>
                  <a:path w="97" h="48">
                    <a:moveTo>
                      <a:pt x="97" y="48"/>
                    </a:moveTo>
                    <a:cubicBezTo>
                      <a:pt x="0" y="48"/>
                      <a:pt x="0" y="48"/>
                      <a:pt x="0" y="48"/>
                    </a:cubicBezTo>
                    <a:cubicBezTo>
                      <a:pt x="0" y="21"/>
                      <a:pt x="22" y="0"/>
                      <a:pt x="48" y="0"/>
                    </a:cubicBezTo>
                    <a:cubicBezTo>
                      <a:pt x="75" y="0"/>
                      <a:pt x="97" y="21"/>
                      <a:pt x="97" y="48"/>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3" name="Freeform 297"/>
              <p:cNvSpPr>
                <a:spLocks/>
              </p:cNvSpPr>
              <p:nvPr/>
            </p:nvSpPr>
            <p:spPr bwMode="auto">
              <a:xfrm>
                <a:off x="6326188" y="7964488"/>
                <a:ext cx="476250" cy="334962"/>
              </a:xfrm>
              <a:custGeom>
                <a:avLst/>
                <a:gdLst>
                  <a:gd name="T0" fmla="*/ 192 w 242"/>
                  <a:gd name="T1" fmla="*/ 171 h 171"/>
                  <a:gd name="T2" fmla="*/ 0 w 242"/>
                  <a:gd name="T3" fmla="*/ 109 h 171"/>
                  <a:gd name="T4" fmla="*/ 11 w 242"/>
                  <a:gd name="T5" fmla="*/ 77 h 171"/>
                  <a:gd name="T6" fmla="*/ 184 w 242"/>
                  <a:gd name="T7" fmla="*/ 95 h 171"/>
                  <a:gd name="T8" fmla="*/ 184 w 242"/>
                  <a:gd name="T9" fmla="*/ 0 h 171"/>
                  <a:gd name="T10" fmla="*/ 242 w 242"/>
                  <a:gd name="T11" fmla="*/ 0 h 171"/>
                  <a:gd name="T12" fmla="*/ 242 w 242"/>
                  <a:gd name="T13" fmla="*/ 122 h 171"/>
                  <a:gd name="T14" fmla="*/ 192 w 242"/>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2" h="171">
                    <a:moveTo>
                      <a:pt x="192" y="171"/>
                    </a:moveTo>
                    <a:cubicBezTo>
                      <a:pt x="0" y="109"/>
                      <a:pt x="0" y="109"/>
                      <a:pt x="0" y="109"/>
                    </a:cubicBezTo>
                    <a:cubicBezTo>
                      <a:pt x="11" y="77"/>
                      <a:pt x="11" y="77"/>
                      <a:pt x="11" y="77"/>
                    </a:cubicBezTo>
                    <a:cubicBezTo>
                      <a:pt x="184" y="95"/>
                      <a:pt x="184" y="95"/>
                      <a:pt x="184" y="95"/>
                    </a:cubicBezTo>
                    <a:cubicBezTo>
                      <a:pt x="184" y="0"/>
                      <a:pt x="184" y="0"/>
                      <a:pt x="184" y="0"/>
                    </a:cubicBezTo>
                    <a:cubicBezTo>
                      <a:pt x="242" y="0"/>
                      <a:pt x="242" y="0"/>
                      <a:pt x="242" y="0"/>
                    </a:cubicBezTo>
                    <a:cubicBezTo>
                      <a:pt x="242" y="122"/>
                      <a:pt x="242" y="122"/>
                      <a:pt x="242" y="122"/>
                    </a:cubicBezTo>
                    <a:cubicBezTo>
                      <a:pt x="242" y="149"/>
                      <a:pt x="219" y="171"/>
                      <a:pt x="192"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4" name="Freeform 298"/>
              <p:cNvSpPr>
                <a:spLocks/>
              </p:cNvSpPr>
              <p:nvPr/>
            </p:nvSpPr>
            <p:spPr bwMode="auto">
              <a:xfrm>
                <a:off x="6108701" y="7964488"/>
                <a:ext cx="579438" cy="334962"/>
              </a:xfrm>
              <a:custGeom>
                <a:avLst/>
                <a:gdLst>
                  <a:gd name="T0" fmla="*/ 50 w 294"/>
                  <a:gd name="T1" fmla="*/ 171 h 171"/>
                  <a:gd name="T2" fmla="*/ 294 w 294"/>
                  <a:gd name="T3" fmla="*/ 108 h 171"/>
                  <a:gd name="T4" fmla="*/ 181 w 294"/>
                  <a:gd name="T5" fmla="*/ 88 h 171"/>
                  <a:gd name="T6" fmla="*/ 58 w 294"/>
                  <a:gd name="T7" fmla="*/ 95 h 171"/>
                  <a:gd name="T8" fmla="*/ 58 w 294"/>
                  <a:gd name="T9" fmla="*/ 0 h 171"/>
                  <a:gd name="T10" fmla="*/ 0 w 294"/>
                  <a:gd name="T11" fmla="*/ 0 h 171"/>
                  <a:gd name="T12" fmla="*/ 0 w 294"/>
                  <a:gd name="T13" fmla="*/ 122 h 171"/>
                  <a:gd name="T14" fmla="*/ 50 w 294"/>
                  <a:gd name="T15" fmla="*/ 171 h 1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171">
                    <a:moveTo>
                      <a:pt x="50" y="171"/>
                    </a:moveTo>
                    <a:cubicBezTo>
                      <a:pt x="294" y="108"/>
                      <a:pt x="294" y="108"/>
                      <a:pt x="294" y="108"/>
                    </a:cubicBezTo>
                    <a:cubicBezTo>
                      <a:pt x="181" y="88"/>
                      <a:pt x="181" y="88"/>
                      <a:pt x="181" y="88"/>
                    </a:cubicBezTo>
                    <a:cubicBezTo>
                      <a:pt x="58" y="95"/>
                      <a:pt x="58" y="95"/>
                      <a:pt x="58" y="95"/>
                    </a:cubicBezTo>
                    <a:cubicBezTo>
                      <a:pt x="58" y="0"/>
                      <a:pt x="58" y="0"/>
                      <a:pt x="58" y="0"/>
                    </a:cubicBezTo>
                    <a:cubicBezTo>
                      <a:pt x="0" y="0"/>
                      <a:pt x="0" y="0"/>
                      <a:pt x="0" y="0"/>
                    </a:cubicBezTo>
                    <a:cubicBezTo>
                      <a:pt x="0" y="122"/>
                      <a:pt x="0" y="122"/>
                      <a:pt x="0" y="122"/>
                    </a:cubicBezTo>
                    <a:cubicBezTo>
                      <a:pt x="0" y="149"/>
                      <a:pt x="22" y="171"/>
                      <a:pt x="50" y="171"/>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5" name="Freeform 299"/>
              <p:cNvSpPr>
                <a:spLocks/>
              </p:cNvSpPr>
              <p:nvPr/>
            </p:nvSpPr>
            <p:spPr bwMode="auto">
              <a:xfrm>
                <a:off x="6265863" y="7615238"/>
                <a:ext cx="381000" cy="360362"/>
              </a:xfrm>
              <a:custGeom>
                <a:avLst/>
                <a:gdLst>
                  <a:gd name="T0" fmla="*/ 197 w 240"/>
                  <a:gd name="T1" fmla="*/ 80 h 227"/>
                  <a:gd name="T2" fmla="*/ 240 w 240"/>
                  <a:gd name="T3" fmla="*/ 80 h 227"/>
                  <a:gd name="T4" fmla="*/ 182 w 240"/>
                  <a:gd name="T5" fmla="*/ 0 h 227"/>
                  <a:gd name="T6" fmla="*/ 57 w 240"/>
                  <a:gd name="T7" fmla="*/ 0 h 227"/>
                  <a:gd name="T8" fmla="*/ 0 w 240"/>
                  <a:gd name="T9" fmla="*/ 80 h 227"/>
                  <a:gd name="T10" fmla="*/ 40 w 240"/>
                  <a:gd name="T11" fmla="*/ 80 h 227"/>
                  <a:gd name="T12" fmla="*/ 120 w 240"/>
                  <a:gd name="T13" fmla="*/ 227 h 227"/>
                  <a:gd name="T14" fmla="*/ 197 w 240"/>
                  <a:gd name="T15" fmla="*/ 80 h 2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227">
                    <a:moveTo>
                      <a:pt x="197" y="80"/>
                    </a:moveTo>
                    <a:lnTo>
                      <a:pt x="240" y="80"/>
                    </a:lnTo>
                    <a:lnTo>
                      <a:pt x="182" y="0"/>
                    </a:lnTo>
                    <a:lnTo>
                      <a:pt x="57" y="0"/>
                    </a:lnTo>
                    <a:lnTo>
                      <a:pt x="0" y="80"/>
                    </a:lnTo>
                    <a:lnTo>
                      <a:pt x="40" y="80"/>
                    </a:lnTo>
                    <a:lnTo>
                      <a:pt x="120" y="227"/>
                    </a:lnTo>
                    <a:lnTo>
                      <a:pt x="197" y="80"/>
                    </a:lnTo>
                    <a:close/>
                  </a:path>
                </a:pathLst>
              </a:cu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7" name="Freeform 301"/>
              <p:cNvSpPr>
                <a:spLocks/>
              </p:cNvSpPr>
              <p:nvPr/>
            </p:nvSpPr>
            <p:spPr bwMode="auto">
              <a:xfrm>
                <a:off x="6356351" y="7545388"/>
                <a:ext cx="198438" cy="203200"/>
              </a:xfrm>
              <a:custGeom>
                <a:avLst/>
                <a:gdLst>
                  <a:gd name="T0" fmla="*/ 100 w 100"/>
                  <a:gd name="T1" fmla="*/ 17 h 104"/>
                  <a:gd name="T2" fmla="*/ 85 w 100"/>
                  <a:gd name="T3" fmla="*/ 0 h 104"/>
                  <a:gd name="T4" fmla="*/ 15 w 100"/>
                  <a:gd name="T5" fmla="*/ 0 h 104"/>
                  <a:gd name="T6" fmla="*/ 0 w 100"/>
                  <a:gd name="T7" fmla="*/ 17 h 104"/>
                  <a:gd name="T8" fmla="*/ 0 w 100"/>
                  <a:gd name="T9" fmla="*/ 75 h 104"/>
                  <a:gd name="T10" fmla="*/ 50 w 100"/>
                  <a:gd name="T11" fmla="*/ 104 h 104"/>
                  <a:gd name="T12" fmla="*/ 100 w 100"/>
                  <a:gd name="T13" fmla="*/ 75 h 104"/>
                  <a:gd name="T14" fmla="*/ 100 w 100"/>
                  <a:gd name="T15" fmla="*/ 17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04">
                    <a:moveTo>
                      <a:pt x="100" y="17"/>
                    </a:moveTo>
                    <a:cubicBezTo>
                      <a:pt x="96" y="10"/>
                      <a:pt x="91" y="4"/>
                      <a:pt x="85" y="0"/>
                    </a:cubicBezTo>
                    <a:cubicBezTo>
                      <a:pt x="15" y="0"/>
                      <a:pt x="15" y="0"/>
                      <a:pt x="15" y="0"/>
                    </a:cubicBezTo>
                    <a:cubicBezTo>
                      <a:pt x="9" y="4"/>
                      <a:pt x="4" y="10"/>
                      <a:pt x="0" y="17"/>
                    </a:cubicBezTo>
                    <a:cubicBezTo>
                      <a:pt x="0" y="75"/>
                      <a:pt x="0" y="75"/>
                      <a:pt x="0" y="75"/>
                    </a:cubicBezTo>
                    <a:cubicBezTo>
                      <a:pt x="10" y="92"/>
                      <a:pt x="29" y="104"/>
                      <a:pt x="50" y="104"/>
                    </a:cubicBezTo>
                    <a:cubicBezTo>
                      <a:pt x="71" y="104"/>
                      <a:pt x="90" y="92"/>
                      <a:pt x="100" y="75"/>
                    </a:cubicBezTo>
                    <a:lnTo>
                      <a:pt x="100" y="17"/>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28" name="Freeform 302"/>
              <p:cNvSpPr>
                <a:spLocks/>
              </p:cNvSpPr>
              <p:nvPr/>
            </p:nvSpPr>
            <p:spPr bwMode="auto">
              <a:xfrm>
                <a:off x="6356351" y="7499350"/>
                <a:ext cx="198438" cy="166687"/>
              </a:xfrm>
              <a:custGeom>
                <a:avLst/>
                <a:gdLst>
                  <a:gd name="T0" fmla="*/ 100 w 100"/>
                  <a:gd name="T1" fmla="*/ 79 h 85"/>
                  <a:gd name="T2" fmla="*/ 50 w 100"/>
                  <a:gd name="T3" fmla="*/ 85 h 85"/>
                  <a:gd name="T4" fmla="*/ 0 w 100"/>
                  <a:gd name="T5" fmla="*/ 78 h 85"/>
                  <a:gd name="T6" fmla="*/ 0 w 100"/>
                  <a:gd name="T7" fmla="*/ 0 h 85"/>
                  <a:gd name="T8" fmla="*/ 100 w 100"/>
                  <a:gd name="T9" fmla="*/ 0 h 85"/>
                  <a:gd name="T10" fmla="*/ 100 w 100"/>
                  <a:gd name="T11" fmla="*/ 79 h 85"/>
                </a:gdLst>
                <a:ahLst/>
                <a:cxnLst>
                  <a:cxn ang="0">
                    <a:pos x="T0" y="T1"/>
                  </a:cxn>
                  <a:cxn ang="0">
                    <a:pos x="T2" y="T3"/>
                  </a:cxn>
                  <a:cxn ang="0">
                    <a:pos x="T4" y="T5"/>
                  </a:cxn>
                  <a:cxn ang="0">
                    <a:pos x="T6" y="T7"/>
                  </a:cxn>
                  <a:cxn ang="0">
                    <a:pos x="T8" y="T9"/>
                  </a:cxn>
                  <a:cxn ang="0">
                    <a:pos x="T10" y="T11"/>
                  </a:cxn>
                </a:cxnLst>
                <a:rect l="0" t="0" r="r" b="b"/>
                <a:pathLst>
                  <a:path w="100" h="85">
                    <a:moveTo>
                      <a:pt x="100" y="79"/>
                    </a:moveTo>
                    <a:cubicBezTo>
                      <a:pt x="84" y="83"/>
                      <a:pt x="67" y="85"/>
                      <a:pt x="50" y="85"/>
                    </a:cubicBezTo>
                    <a:cubicBezTo>
                      <a:pt x="33" y="85"/>
                      <a:pt x="16" y="83"/>
                      <a:pt x="0" y="78"/>
                    </a:cubicBezTo>
                    <a:cubicBezTo>
                      <a:pt x="0" y="0"/>
                      <a:pt x="0" y="0"/>
                      <a:pt x="0" y="0"/>
                    </a:cubicBezTo>
                    <a:cubicBezTo>
                      <a:pt x="100" y="0"/>
                      <a:pt x="100" y="0"/>
                      <a:pt x="100" y="0"/>
                    </a:cubicBezTo>
                    <a:lnTo>
                      <a:pt x="100" y="79"/>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0" name="Rectangle 304"/>
              <p:cNvSpPr>
                <a:spLocks noChangeArrowheads="1"/>
              </p:cNvSpPr>
              <p:nvPr/>
            </p:nvSpPr>
            <p:spPr bwMode="auto">
              <a:xfrm>
                <a:off x="6108701" y="7964488"/>
                <a:ext cx="114300" cy="33337"/>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6" name="Freeform 310"/>
              <p:cNvSpPr>
                <a:spLocks/>
              </p:cNvSpPr>
              <p:nvPr/>
            </p:nvSpPr>
            <p:spPr bwMode="auto">
              <a:xfrm>
                <a:off x="6249988" y="8115300"/>
                <a:ext cx="192088" cy="96837"/>
              </a:xfrm>
              <a:custGeom>
                <a:avLst/>
                <a:gdLst>
                  <a:gd name="T0" fmla="*/ 97 w 97"/>
                  <a:gd name="T1" fmla="*/ 49 h 49"/>
                  <a:gd name="T2" fmla="*/ 0 w 97"/>
                  <a:gd name="T3" fmla="*/ 49 h 49"/>
                  <a:gd name="T4" fmla="*/ 49 w 97"/>
                  <a:gd name="T5" fmla="*/ 0 h 49"/>
                  <a:gd name="T6" fmla="*/ 97 w 97"/>
                  <a:gd name="T7" fmla="*/ 49 h 49"/>
                </a:gdLst>
                <a:ahLst/>
                <a:cxnLst>
                  <a:cxn ang="0">
                    <a:pos x="T0" y="T1"/>
                  </a:cxn>
                  <a:cxn ang="0">
                    <a:pos x="T2" y="T3"/>
                  </a:cxn>
                  <a:cxn ang="0">
                    <a:pos x="T4" y="T5"/>
                  </a:cxn>
                  <a:cxn ang="0">
                    <a:pos x="T6" y="T7"/>
                  </a:cxn>
                </a:cxnLst>
                <a:rect l="0" t="0" r="r" b="b"/>
                <a:pathLst>
                  <a:path w="97" h="49">
                    <a:moveTo>
                      <a:pt x="97" y="49"/>
                    </a:moveTo>
                    <a:cubicBezTo>
                      <a:pt x="0" y="49"/>
                      <a:pt x="0" y="49"/>
                      <a:pt x="0" y="49"/>
                    </a:cubicBezTo>
                    <a:cubicBezTo>
                      <a:pt x="0" y="22"/>
                      <a:pt x="22" y="0"/>
                      <a:pt x="49" y="0"/>
                    </a:cubicBezTo>
                    <a:cubicBezTo>
                      <a:pt x="75" y="0"/>
                      <a:pt x="97" y="22"/>
                      <a:pt x="97" y="49"/>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437" name="Freeform 311"/>
              <p:cNvSpPr>
                <a:spLocks/>
              </p:cNvSpPr>
              <p:nvPr/>
            </p:nvSpPr>
            <p:spPr bwMode="auto">
              <a:xfrm>
                <a:off x="6275388" y="8147050"/>
                <a:ext cx="219075" cy="111125"/>
              </a:xfrm>
              <a:custGeom>
                <a:avLst/>
                <a:gdLst>
                  <a:gd name="T0" fmla="*/ 59 w 138"/>
                  <a:gd name="T1" fmla="*/ 70 h 70"/>
                  <a:gd name="T2" fmla="*/ 0 w 138"/>
                  <a:gd name="T3" fmla="*/ 0 h 70"/>
                  <a:gd name="T4" fmla="*/ 138 w 138"/>
                  <a:gd name="T5" fmla="*/ 54 h 70"/>
                  <a:gd name="T6" fmla="*/ 59 w 138"/>
                  <a:gd name="T7" fmla="*/ 70 h 70"/>
                </a:gdLst>
                <a:ahLst/>
                <a:cxnLst>
                  <a:cxn ang="0">
                    <a:pos x="T0" y="T1"/>
                  </a:cxn>
                  <a:cxn ang="0">
                    <a:pos x="T2" y="T3"/>
                  </a:cxn>
                  <a:cxn ang="0">
                    <a:pos x="T4" y="T5"/>
                  </a:cxn>
                  <a:cxn ang="0">
                    <a:pos x="T6" y="T7"/>
                  </a:cxn>
                </a:cxnLst>
                <a:rect l="0" t="0" r="r" b="b"/>
                <a:pathLst>
                  <a:path w="138" h="70">
                    <a:moveTo>
                      <a:pt x="59" y="70"/>
                    </a:moveTo>
                    <a:lnTo>
                      <a:pt x="0" y="0"/>
                    </a:lnTo>
                    <a:lnTo>
                      <a:pt x="138" y="54"/>
                    </a:lnTo>
                    <a:lnTo>
                      <a:pt x="59" y="70"/>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1" name="Rectangle 315"/>
              <p:cNvSpPr>
                <a:spLocks noChangeArrowheads="1"/>
              </p:cNvSpPr>
              <p:nvPr/>
            </p:nvSpPr>
            <p:spPr bwMode="auto">
              <a:xfrm>
                <a:off x="6086476" y="7929563"/>
                <a:ext cx="163513" cy="1285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552" name="Rectangle 316"/>
              <p:cNvSpPr>
                <a:spLocks noChangeArrowheads="1"/>
              </p:cNvSpPr>
              <p:nvPr/>
            </p:nvSpPr>
            <p:spPr bwMode="auto">
              <a:xfrm>
                <a:off x="6669088" y="7942263"/>
                <a:ext cx="153988" cy="115887"/>
              </a:xfrm>
              <a:prstGeom prst="rect">
                <a:avLst/>
              </a:prstGeom>
              <a:solidFill>
                <a:srgbClr val="481B49"/>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nvGrpSpPr>
              <p:cNvPr id="558" name="Group 557"/>
              <p:cNvGrpSpPr/>
              <p:nvPr/>
            </p:nvGrpSpPr>
            <p:grpSpPr>
              <a:xfrm>
                <a:off x="6275388" y="7174900"/>
                <a:ext cx="353529" cy="441132"/>
                <a:chOff x="6770468" y="7164742"/>
                <a:chExt cx="289365" cy="361068"/>
              </a:xfrm>
            </p:grpSpPr>
            <p:sp>
              <p:nvSpPr>
                <p:cNvPr id="1361" name="Freeform 392"/>
                <p:cNvSpPr>
                  <a:spLocks/>
                </p:cNvSpPr>
                <p:nvPr/>
              </p:nvSpPr>
              <p:spPr bwMode="auto">
                <a:xfrm flipH="1">
                  <a:off x="6770470" y="7164742"/>
                  <a:ext cx="286805" cy="240711"/>
                </a:xfrm>
                <a:custGeom>
                  <a:avLst/>
                  <a:gdLst>
                    <a:gd name="T0" fmla="*/ 8 w 80"/>
                    <a:gd name="T1" fmla="*/ 60 h 67"/>
                    <a:gd name="T2" fmla="*/ 8 w 80"/>
                    <a:gd name="T3" fmla="*/ 57 h 67"/>
                    <a:gd name="T4" fmla="*/ 8 w 80"/>
                    <a:gd name="T5" fmla="*/ 57 h 67"/>
                    <a:gd name="T6" fmla="*/ 8 w 80"/>
                    <a:gd name="T7" fmla="*/ 55 h 67"/>
                    <a:gd name="T8" fmla="*/ 8 w 80"/>
                    <a:gd name="T9" fmla="*/ 54 h 67"/>
                    <a:gd name="T10" fmla="*/ 8 w 80"/>
                    <a:gd name="T11" fmla="*/ 52 h 67"/>
                    <a:gd name="T12" fmla="*/ 8 w 80"/>
                    <a:gd name="T13" fmla="*/ 52 h 67"/>
                    <a:gd name="T14" fmla="*/ 9 w 80"/>
                    <a:gd name="T15" fmla="*/ 50 h 67"/>
                    <a:gd name="T16" fmla="*/ 9 w 80"/>
                    <a:gd name="T17" fmla="*/ 50 h 67"/>
                    <a:gd name="T18" fmla="*/ 10 w 80"/>
                    <a:gd name="T19" fmla="*/ 48 h 67"/>
                    <a:gd name="T20" fmla="*/ 10 w 80"/>
                    <a:gd name="T21" fmla="*/ 48 h 67"/>
                    <a:gd name="T22" fmla="*/ 12 w 80"/>
                    <a:gd name="T23" fmla="*/ 43 h 67"/>
                    <a:gd name="T24" fmla="*/ 33 w 80"/>
                    <a:gd name="T25" fmla="*/ 47 h 67"/>
                    <a:gd name="T26" fmla="*/ 52 w 80"/>
                    <a:gd name="T27" fmla="*/ 43 h 67"/>
                    <a:gd name="T28" fmla="*/ 63 w 80"/>
                    <a:gd name="T29" fmla="*/ 47 h 67"/>
                    <a:gd name="T30" fmla="*/ 68 w 80"/>
                    <a:gd name="T31" fmla="*/ 46 h 67"/>
                    <a:gd name="T32" fmla="*/ 68 w 80"/>
                    <a:gd name="T33" fmla="*/ 46 h 67"/>
                    <a:gd name="T34" fmla="*/ 68 w 80"/>
                    <a:gd name="T35" fmla="*/ 46 h 67"/>
                    <a:gd name="T36" fmla="*/ 69 w 80"/>
                    <a:gd name="T37" fmla="*/ 47 h 67"/>
                    <a:gd name="T38" fmla="*/ 69 w 80"/>
                    <a:gd name="T39" fmla="*/ 48 h 67"/>
                    <a:gd name="T40" fmla="*/ 70 w 80"/>
                    <a:gd name="T41" fmla="*/ 49 h 67"/>
                    <a:gd name="T42" fmla="*/ 70 w 80"/>
                    <a:gd name="T43" fmla="*/ 49 h 67"/>
                    <a:gd name="T44" fmla="*/ 70 w 80"/>
                    <a:gd name="T45" fmla="*/ 52 h 67"/>
                    <a:gd name="T46" fmla="*/ 71 w 80"/>
                    <a:gd name="T47" fmla="*/ 52 h 67"/>
                    <a:gd name="T48" fmla="*/ 71 w 80"/>
                    <a:gd name="T49" fmla="*/ 53 h 67"/>
                    <a:gd name="T50" fmla="*/ 71 w 80"/>
                    <a:gd name="T51" fmla="*/ 54 h 67"/>
                    <a:gd name="T52" fmla="*/ 71 w 80"/>
                    <a:gd name="T53" fmla="*/ 55 h 67"/>
                    <a:gd name="T54" fmla="*/ 71 w 80"/>
                    <a:gd name="T55" fmla="*/ 57 h 67"/>
                    <a:gd name="T56" fmla="*/ 71 w 80"/>
                    <a:gd name="T57" fmla="*/ 57 h 67"/>
                    <a:gd name="T58" fmla="*/ 71 w 80"/>
                    <a:gd name="T59" fmla="*/ 60 h 67"/>
                    <a:gd name="T60" fmla="*/ 71 w 80"/>
                    <a:gd name="T61" fmla="*/ 67 h 67"/>
                    <a:gd name="T62" fmla="*/ 73 w 80"/>
                    <a:gd name="T63" fmla="*/ 67 h 67"/>
                    <a:gd name="T64" fmla="*/ 80 w 80"/>
                    <a:gd name="T65" fmla="*/ 43 h 67"/>
                    <a:gd name="T66" fmla="*/ 58 w 80"/>
                    <a:gd name="T67" fmla="*/ 10 h 67"/>
                    <a:gd name="T68" fmla="*/ 58 w 80"/>
                    <a:gd name="T69" fmla="*/ 10 h 67"/>
                    <a:gd name="T70" fmla="*/ 34 w 80"/>
                    <a:gd name="T71" fmla="*/ 0 h 67"/>
                    <a:gd name="T72" fmla="*/ 0 w 80"/>
                    <a:gd name="T73" fmla="*/ 41 h 67"/>
                    <a:gd name="T74" fmla="*/ 7 w 80"/>
                    <a:gd name="T75" fmla="*/ 67 h 67"/>
                    <a:gd name="T76" fmla="*/ 8 w 80"/>
                    <a:gd name="T77" fmla="*/ 67 h 67"/>
                    <a:gd name="T78" fmla="*/ 8 w 80"/>
                    <a:gd name="T79"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 h="67">
                      <a:moveTo>
                        <a:pt x="8" y="60"/>
                      </a:moveTo>
                      <a:cubicBezTo>
                        <a:pt x="8" y="59"/>
                        <a:pt x="8" y="58"/>
                        <a:pt x="8" y="57"/>
                      </a:cubicBezTo>
                      <a:cubicBezTo>
                        <a:pt x="8" y="57"/>
                        <a:pt x="8" y="57"/>
                        <a:pt x="8" y="57"/>
                      </a:cubicBezTo>
                      <a:cubicBezTo>
                        <a:pt x="8" y="56"/>
                        <a:pt x="8" y="55"/>
                        <a:pt x="8" y="55"/>
                      </a:cubicBezTo>
                      <a:cubicBezTo>
                        <a:pt x="8" y="55"/>
                        <a:pt x="8" y="54"/>
                        <a:pt x="8" y="54"/>
                      </a:cubicBezTo>
                      <a:cubicBezTo>
                        <a:pt x="8" y="54"/>
                        <a:pt x="8" y="53"/>
                        <a:pt x="8" y="52"/>
                      </a:cubicBezTo>
                      <a:cubicBezTo>
                        <a:pt x="8" y="52"/>
                        <a:pt x="8" y="52"/>
                        <a:pt x="8" y="52"/>
                      </a:cubicBezTo>
                      <a:cubicBezTo>
                        <a:pt x="8" y="51"/>
                        <a:pt x="9" y="51"/>
                        <a:pt x="9" y="50"/>
                      </a:cubicBezTo>
                      <a:cubicBezTo>
                        <a:pt x="9" y="50"/>
                        <a:pt x="9" y="50"/>
                        <a:pt x="9" y="50"/>
                      </a:cubicBezTo>
                      <a:cubicBezTo>
                        <a:pt x="9" y="49"/>
                        <a:pt x="9" y="49"/>
                        <a:pt x="10" y="48"/>
                      </a:cubicBezTo>
                      <a:cubicBezTo>
                        <a:pt x="10" y="48"/>
                        <a:pt x="10" y="48"/>
                        <a:pt x="10" y="48"/>
                      </a:cubicBezTo>
                      <a:cubicBezTo>
                        <a:pt x="10" y="46"/>
                        <a:pt x="11" y="44"/>
                        <a:pt x="12" y="43"/>
                      </a:cubicBezTo>
                      <a:cubicBezTo>
                        <a:pt x="17" y="45"/>
                        <a:pt x="24" y="47"/>
                        <a:pt x="33" y="47"/>
                      </a:cubicBezTo>
                      <a:cubicBezTo>
                        <a:pt x="40" y="47"/>
                        <a:pt x="47" y="45"/>
                        <a:pt x="52" y="43"/>
                      </a:cubicBezTo>
                      <a:cubicBezTo>
                        <a:pt x="54" y="45"/>
                        <a:pt x="58" y="47"/>
                        <a:pt x="63" y="47"/>
                      </a:cubicBezTo>
                      <a:cubicBezTo>
                        <a:pt x="65" y="47"/>
                        <a:pt x="67" y="47"/>
                        <a:pt x="68" y="46"/>
                      </a:cubicBezTo>
                      <a:cubicBezTo>
                        <a:pt x="68" y="46"/>
                        <a:pt x="68" y="46"/>
                        <a:pt x="68" y="46"/>
                      </a:cubicBezTo>
                      <a:cubicBezTo>
                        <a:pt x="68" y="46"/>
                        <a:pt x="68" y="46"/>
                        <a:pt x="68" y="46"/>
                      </a:cubicBezTo>
                      <a:cubicBezTo>
                        <a:pt x="69" y="46"/>
                        <a:pt x="69" y="47"/>
                        <a:pt x="69" y="47"/>
                      </a:cubicBezTo>
                      <a:cubicBezTo>
                        <a:pt x="69" y="47"/>
                        <a:pt x="69" y="47"/>
                        <a:pt x="69" y="48"/>
                      </a:cubicBezTo>
                      <a:cubicBezTo>
                        <a:pt x="69" y="48"/>
                        <a:pt x="69" y="48"/>
                        <a:pt x="70" y="49"/>
                      </a:cubicBezTo>
                      <a:cubicBezTo>
                        <a:pt x="70" y="49"/>
                        <a:pt x="70" y="49"/>
                        <a:pt x="70" y="49"/>
                      </a:cubicBezTo>
                      <a:cubicBezTo>
                        <a:pt x="70" y="50"/>
                        <a:pt x="70" y="51"/>
                        <a:pt x="70" y="52"/>
                      </a:cubicBezTo>
                      <a:cubicBezTo>
                        <a:pt x="70" y="52"/>
                        <a:pt x="70" y="52"/>
                        <a:pt x="71" y="52"/>
                      </a:cubicBezTo>
                      <a:cubicBezTo>
                        <a:pt x="71" y="53"/>
                        <a:pt x="71" y="53"/>
                        <a:pt x="71" y="53"/>
                      </a:cubicBezTo>
                      <a:cubicBezTo>
                        <a:pt x="71" y="54"/>
                        <a:pt x="71" y="54"/>
                        <a:pt x="71" y="54"/>
                      </a:cubicBezTo>
                      <a:cubicBezTo>
                        <a:pt x="71" y="55"/>
                        <a:pt x="71" y="55"/>
                        <a:pt x="71" y="55"/>
                      </a:cubicBezTo>
                      <a:cubicBezTo>
                        <a:pt x="71" y="56"/>
                        <a:pt x="71" y="56"/>
                        <a:pt x="71" y="57"/>
                      </a:cubicBezTo>
                      <a:cubicBezTo>
                        <a:pt x="71" y="57"/>
                        <a:pt x="71" y="57"/>
                        <a:pt x="71" y="57"/>
                      </a:cubicBezTo>
                      <a:cubicBezTo>
                        <a:pt x="71" y="58"/>
                        <a:pt x="71" y="59"/>
                        <a:pt x="71" y="60"/>
                      </a:cubicBezTo>
                      <a:cubicBezTo>
                        <a:pt x="71" y="67"/>
                        <a:pt x="71" y="67"/>
                        <a:pt x="71" y="67"/>
                      </a:cubicBezTo>
                      <a:cubicBezTo>
                        <a:pt x="72" y="67"/>
                        <a:pt x="73" y="67"/>
                        <a:pt x="73" y="67"/>
                      </a:cubicBezTo>
                      <a:cubicBezTo>
                        <a:pt x="78" y="61"/>
                        <a:pt x="80" y="52"/>
                        <a:pt x="80" y="43"/>
                      </a:cubicBezTo>
                      <a:cubicBezTo>
                        <a:pt x="80" y="25"/>
                        <a:pt x="70" y="10"/>
                        <a:pt x="58" y="10"/>
                      </a:cubicBezTo>
                      <a:cubicBezTo>
                        <a:pt x="58" y="10"/>
                        <a:pt x="58" y="10"/>
                        <a:pt x="58" y="10"/>
                      </a:cubicBezTo>
                      <a:cubicBezTo>
                        <a:pt x="52" y="2"/>
                        <a:pt x="43" y="0"/>
                        <a:pt x="34" y="0"/>
                      </a:cubicBezTo>
                      <a:cubicBezTo>
                        <a:pt x="15" y="0"/>
                        <a:pt x="0" y="17"/>
                        <a:pt x="0" y="41"/>
                      </a:cubicBezTo>
                      <a:cubicBezTo>
                        <a:pt x="0" y="50"/>
                        <a:pt x="2" y="59"/>
                        <a:pt x="7" y="67"/>
                      </a:cubicBezTo>
                      <a:cubicBezTo>
                        <a:pt x="7" y="67"/>
                        <a:pt x="7" y="67"/>
                        <a:pt x="8" y="67"/>
                      </a:cubicBezTo>
                      <a:lnTo>
                        <a:pt x="8" y="60"/>
                      </a:lnTo>
                      <a:close/>
                    </a:path>
                  </a:pathLst>
                </a:custGeom>
                <a:solidFill>
                  <a:srgbClr val="634E37"/>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3" name="Freeform 404"/>
                <p:cNvSpPr>
                  <a:spLocks/>
                </p:cNvSpPr>
                <p:nvPr/>
              </p:nvSpPr>
              <p:spPr bwMode="auto">
                <a:xfrm flipH="1">
                  <a:off x="6793516" y="7297901"/>
                  <a:ext cx="0" cy="256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4" name="Freeform 405"/>
                <p:cNvSpPr>
                  <a:spLocks/>
                </p:cNvSpPr>
                <p:nvPr/>
              </p:nvSpPr>
              <p:spPr bwMode="auto">
                <a:xfrm flipH="1">
                  <a:off x="6793516"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75" name="Freeform 406"/>
                <p:cNvSpPr>
                  <a:spLocks/>
                </p:cNvSpPr>
                <p:nvPr/>
              </p:nvSpPr>
              <p:spPr bwMode="auto">
                <a:xfrm flipH="1">
                  <a:off x="6801199"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4" name="Freeform 407"/>
                <p:cNvSpPr>
                  <a:spLocks/>
                </p:cNvSpPr>
                <p:nvPr/>
              </p:nvSpPr>
              <p:spPr bwMode="auto">
                <a:xfrm flipH="1">
                  <a:off x="6798637" y="72876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5" name="Freeform 408"/>
                <p:cNvSpPr>
                  <a:spLocks/>
                </p:cNvSpPr>
                <p:nvPr/>
              </p:nvSpPr>
              <p:spPr bwMode="auto">
                <a:xfrm flipH="1">
                  <a:off x="7031666" y="7282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6" name="Freeform 409"/>
                <p:cNvSpPr>
                  <a:spLocks/>
                </p:cNvSpPr>
                <p:nvPr/>
              </p:nvSpPr>
              <p:spPr bwMode="auto">
                <a:xfrm flipH="1">
                  <a:off x="6790956" y="7300463"/>
                  <a:ext cx="0" cy="5121"/>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7" name="Freeform 410"/>
                <p:cNvSpPr>
                  <a:spLocks/>
                </p:cNvSpPr>
                <p:nvPr/>
              </p:nvSpPr>
              <p:spPr bwMode="auto">
                <a:xfrm flipH="1">
                  <a:off x="6790956" y="7308144"/>
                  <a:ext cx="0" cy="7683"/>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8" name="Freeform 411"/>
                <p:cNvSpPr>
                  <a:spLocks/>
                </p:cNvSpPr>
                <p:nvPr/>
              </p:nvSpPr>
              <p:spPr bwMode="auto">
                <a:xfrm flipH="1">
                  <a:off x="6801199" y="727997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89" name="Freeform 412"/>
                <p:cNvSpPr>
                  <a:spLocks/>
                </p:cNvSpPr>
                <p:nvPr/>
              </p:nvSpPr>
              <p:spPr bwMode="auto">
                <a:xfrm flipH="1">
                  <a:off x="7039348" y="7305584"/>
                  <a:ext cx="0" cy="256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0" name="Freeform 413"/>
                <p:cNvSpPr>
                  <a:spLocks/>
                </p:cNvSpPr>
                <p:nvPr/>
              </p:nvSpPr>
              <p:spPr bwMode="auto">
                <a:xfrm flipH="1">
                  <a:off x="7034227" y="7292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1" name="Freeform 414"/>
                <p:cNvSpPr>
                  <a:spLocks/>
                </p:cNvSpPr>
                <p:nvPr/>
              </p:nvSpPr>
              <p:spPr bwMode="auto">
                <a:xfrm flipH="1">
                  <a:off x="7034227" y="729022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2" name="Freeform 415"/>
                <p:cNvSpPr>
                  <a:spLocks/>
                </p:cNvSpPr>
                <p:nvPr/>
              </p:nvSpPr>
              <p:spPr bwMode="auto">
                <a:xfrm flipH="1">
                  <a:off x="7039348" y="73004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FFD6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393" name="Freeform 416"/>
                <p:cNvSpPr>
                  <a:spLocks/>
                </p:cNvSpPr>
                <p:nvPr/>
              </p:nvSpPr>
              <p:spPr bwMode="auto">
                <a:xfrm flipH="1">
                  <a:off x="6770468" y="7269734"/>
                  <a:ext cx="289365" cy="256076"/>
                </a:xfrm>
                <a:custGeom>
                  <a:avLst/>
                  <a:gdLst>
                    <a:gd name="T0" fmla="*/ 77 w 81"/>
                    <a:gd name="T1" fmla="*/ 18 h 72"/>
                    <a:gd name="T2" fmla="*/ 75 w 81"/>
                    <a:gd name="T3" fmla="*/ 17 h 72"/>
                    <a:gd name="T4" fmla="*/ 75 w 81"/>
                    <a:gd name="T5" fmla="*/ 13 h 72"/>
                    <a:gd name="T6" fmla="*/ 75 w 81"/>
                    <a:gd name="T7" fmla="*/ 11 h 72"/>
                    <a:gd name="T8" fmla="*/ 75 w 81"/>
                    <a:gd name="T9" fmla="*/ 10 h 72"/>
                    <a:gd name="T10" fmla="*/ 75 w 81"/>
                    <a:gd name="T11" fmla="*/ 9 h 72"/>
                    <a:gd name="T12" fmla="*/ 74 w 81"/>
                    <a:gd name="T13" fmla="*/ 9 h 72"/>
                    <a:gd name="T14" fmla="*/ 74 w 81"/>
                    <a:gd name="T15" fmla="*/ 8 h 72"/>
                    <a:gd name="T16" fmla="*/ 74 w 81"/>
                    <a:gd name="T17" fmla="*/ 7 h 72"/>
                    <a:gd name="T18" fmla="*/ 74 w 81"/>
                    <a:gd name="T19" fmla="*/ 7 h 72"/>
                    <a:gd name="T20" fmla="*/ 73 w 81"/>
                    <a:gd name="T21" fmla="*/ 5 h 72"/>
                    <a:gd name="T22" fmla="*/ 73 w 81"/>
                    <a:gd name="T23" fmla="*/ 5 h 72"/>
                    <a:gd name="T24" fmla="*/ 72 w 81"/>
                    <a:gd name="T25" fmla="*/ 4 h 72"/>
                    <a:gd name="T26" fmla="*/ 72 w 81"/>
                    <a:gd name="T27" fmla="*/ 4 h 72"/>
                    <a:gd name="T28" fmla="*/ 72 w 81"/>
                    <a:gd name="T29" fmla="*/ 3 h 72"/>
                    <a:gd name="T30" fmla="*/ 72 w 81"/>
                    <a:gd name="T31" fmla="*/ 3 h 72"/>
                    <a:gd name="T32" fmla="*/ 65 w 81"/>
                    <a:gd name="T33" fmla="*/ 4 h 72"/>
                    <a:gd name="T34" fmla="*/ 54 w 81"/>
                    <a:gd name="T35" fmla="*/ 1 h 72"/>
                    <a:gd name="T36" fmla="*/ 33 w 81"/>
                    <a:gd name="T37" fmla="*/ 4 h 72"/>
                    <a:gd name="T38" fmla="*/ 11 w 81"/>
                    <a:gd name="T39" fmla="*/ 0 h 72"/>
                    <a:gd name="T40" fmla="*/ 8 w 81"/>
                    <a:gd name="T41" fmla="*/ 4 h 72"/>
                    <a:gd name="T42" fmla="*/ 8 w 81"/>
                    <a:gd name="T43" fmla="*/ 4 h 72"/>
                    <a:gd name="T44" fmla="*/ 7 w 81"/>
                    <a:gd name="T45" fmla="*/ 6 h 72"/>
                    <a:gd name="T46" fmla="*/ 7 w 81"/>
                    <a:gd name="T47" fmla="*/ 6 h 72"/>
                    <a:gd name="T48" fmla="*/ 7 w 81"/>
                    <a:gd name="T49" fmla="*/ 7 h 72"/>
                    <a:gd name="T50" fmla="*/ 7 w 81"/>
                    <a:gd name="T51" fmla="*/ 7 h 72"/>
                    <a:gd name="T52" fmla="*/ 6 w 81"/>
                    <a:gd name="T53" fmla="*/ 9 h 72"/>
                    <a:gd name="T54" fmla="*/ 6 w 81"/>
                    <a:gd name="T55" fmla="*/ 9 h 72"/>
                    <a:gd name="T56" fmla="*/ 6 w 81"/>
                    <a:gd name="T57" fmla="*/ 10 h 72"/>
                    <a:gd name="T58" fmla="*/ 6 w 81"/>
                    <a:gd name="T59" fmla="*/ 11 h 72"/>
                    <a:gd name="T60" fmla="*/ 6 w 81"/>
                    <a:gd name="T61" fmla="*/ 13 h 72"/>
                    <a:gd name="T62" fmla="*/ 6 w 81"/>
                    <a:gd name="T63" fmla="*/ 17 h 72"/>
                    <a:gd name="T64" fmla="*/ 5 w 81"/>
                    <a:gd name="T65" fmla="*/ 18 h 72"/>
                    <a:gd name="T66" fmla="*/ 0 w 81"/>
                    <a:gd name="T67" fmla="*/ 23 h 72"/>
                    <a:gd name="T68" fmla="*/ 0 w 81"/>
                    <a:gd name="T69" fmla="*/ 36 h 72"/>
                    <a:gd name="T70" fmla="*/ 6 w 81"/>
                    <a:gd name="T71" fmla="*/ 42 h 72"/>
                    <a:gd name="T72" fmla="*/ 6 w 81"/>
                    <a:gd name="T73" fmla="*/ 56 h 72"/>
                    <a:gd name="T74" fmla="*/ 23 w 81"/>
                    <a:gd name="T75" fmla="*/ 72 h 72"/>
                    <a:gd name="T76" fmla="*/ 58 w 81"/>
                    <a:gd name="T77" fmla="*/ 72 h 72"/>
                    <a:gd name="T78" fmla="*/ 75 w 81"/>
                    <a:gd name="T79" fmla="*/ 56 h 72"/>
                    <a:gd name="T80" fmla="*/ 75 w 81"/>
                    <a:gd name="T81" fmla="*/ 42 h 72"/>
                    <a:gd name="T82" fmla="*/ 81 w 81"/>
                    <a:gd name="T83" fmla="*/ 36 h 72"/>
                    <a:gd name="T84" fmla="*/ 81 w 81"/>
                    <a:gd name="T85" fmla="*/ 23 h 72"/>
                    <a:gd name="T86" fmla="*/ 77 w 81"/>
                    <a:gd name="T87" fmla="*/ 1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1" h="72">
                      <a:moveTo>
                        <a:pt x="77" y="18"/>
                      </a:moveTo>
                      <a:cubicBezTo>
                        <a:pt x="76" y="18"/>
                        <a:pt x="76" y="17"/>
                        <a:pt x="75" y="17"/>
                      </a:cubicBezTo>
                      <a:cubicBezTo>
                        <a:pt x="75" y="13"/>
                        <a:pt x="75" y="13"/>
                        <a:pt x="75" y="13"/>
                      </a:cubicBezTo>
                      <a:cubicBezTo>
                        <a:pt x="75" y="12"/>
                        <a:pt x="75" y="11"/>
                        <a:pt x="75" y="11"/>
                      </a:cubicBezTo>
                      <a:cubicBezTo>
                        <a:pt x="75" y="11"/>
                        <a:pt x="75" y="11"/>
                        <a:pt x="75" y="10"/>
                      </a:cubicBezTo>
                      <a:cubicBezTo>
                        <a:pt x="75" y="10"/>
                        <a:pt x="75" y="10"/>
                        <a:pt x="75" y="9"/>
                      </a:cubicBezTo>
                      <a:cubicBezTo>
                        <a:pt x="74" y="9"/>
                        <a:pt x="74" y="9"/>
                        <a:pt x="74" y="9"/>
                      </a:cubicBezTo>
                      <a:cubicBezTo>
                        <a:pt x="74" y="9"/>
                        <a:pt x="74" y="8"/>
                        <a:pt x="74" y="8"/>
                      </a:cubicBezTo>
                      <a:cubicBezTo>
                        <a:pt x="74" y="8"/>
                        <a:pt x="74" y="8"/>
                        <a:pt x="74" y="7"/>
                      </a:cubicBezTo>
                      <a:cubicBezTo>
                        <a:pt x="74" y="7"/>
                        <a:pt x="74" y="7"/>
                        <a:pt x="74" y="7"/>
                      </a:cubicBezTo>
                      <a:cubicBezTo>
                        <a:pt x="74" y="6"/>
                        <a:pt x="73" y="6"/>
                        <a:pt x="73" y="5"/>
                      </a:cubicBezTo>
                      <a:cubicBezTo>
                        <a:pt x="73" y="5"/>
                        <a:pt x="73" y="5"/>
                        <a:pt x="73" y="5"/>
                      </a:cubicBezTo>
                      <a:cubicBezTo>
                        <a:pt x="73" y="5"/>
                        <a:pt x="73" y="4"/>
                        <a:pt x="72" y="4"/>
                      </a:cubicBezTo>
                      <a:cubicBezTo>
                        <a:pt x="72" y="4"/>
                        <a:pt x="72" y="4"/>
                        <a:pt x="72" y="4"/>
                      </a:cubicBezTo>
                      <a:cubicBezTo>
                        <a:pt x="72" y="3"/>
                        <a:pt x="72" y="3"/>
                        <a:pt x="72" y="3"/>
                      </a:cubicBezTo>
                      <a:cubicBezTo>
                        <a:pt x="72" y="3"/>
                        <a:pt x="72" y="3"/>
                        <a:pt x="72" y="3"/>
                      </a:cubicBezTo>
                      <a:cubicBezTo>
                        <a:pt x="70" y="3"/>
                        <a:pt x="68" y="4"/>
                        <a:pt x="65" y="4"/>
                      </a:cubicBezTo>
                      <a:cubicBezTo>
                        <a:pt x="61" y="4"/>
                        <a:pt x="56" y="2"/>
                        <a:pt x="54" y="1"/>
                      </a:cubicBezTo>
                      <a:cubicBezTo>
                        <a:pt x="49" y="2"/>
                        <a:pt x="41" y="4"/>
                        <a:pt x="33" y="4"/>
                      </a:cubicBezTo>
                      <a:cubicBezTo>
                        <a:pt x="24" y="4"/>
                        <a:pt x="16" y="2"/>
                        <a:pt x="11" y="0"/>
                      </a:cubicBezTo>
                      <a:cubicBezTo>
                        <a:pt x="10" y="2"/>
                        <a:pt x="9" y="3"/>
                        <a:pt x="8" y="4"/>
                      </a:cubicBezTo>
                      <a:cubicBezTo>
                        <a:pt x="8" y="4"/>
                        <a:pt x="8" y="4"/>
                        <a:pt x="8" y="4"/>
                      </a:cubicBezTo>
                      <a:cubicBezTo>
                        <a:pt x="8" y="5"/>
                        <a:pt x="8" y="5"/>
                        <a:pt x="7" y="6"/>
                      </a:cubicBezTo>
                      <a:cubicBezTo>
                        <a:pt x="7" y="6"/>
                        <a:pt x="7" y="6"/>
                        <a:pt x="7" y="6"/>
                      </a:cubicBezTo>
                      <a:cubicBezTo>
                        <a:pt x="7" y="6"/>
                        <a:pt x="7" y="7"/>
                        <a:pt x="7" y="7"/>
                      </a:cubicBezTo>
                      <a:cubicBezTo>
                        <a:pt x="7" y="7"/>
                        <a:pt x="7" y="7"/>
                        <a:pt x="7" y="7"/>
                      </a:cubicBezTo>
                      <a:cubicBezTo>
                        <a:pt x="7" y="8"/>
                        <a:pt x="6" y="8"/>
                        <a:pt x="6" y="9"/>
                      </a:cubicBezTo>
                      <a:cubicBezTo>
                        <a:pt x="6" y="9"/>
                        <a:pt x="6" y="9"/>
                        <a:pt x="6" y="9"/>
                      </a:cubicBezTo>
                      <a:cubicBezTo>
                        <a:pt x="6" y="9"/>
                        <a:pt x="6" y="10"/>
                        <a:pt x="6" y="10"/>
                      </a:cubicBezTo>
                      <a:cubicBezTo>
                        <a:pt x="6" y="11"/>
                        <a:pt x="6" y="11"/>
                        <a:pt x="6" y="11"/>
                      </a:cubicBezTo>
                      <a:cubicBezTo>
                        <a:pt x="6" y="11"/>
                        <a:pt x="6" y="12"/>
                        <a:pt x="6" y="13"/>
                      </a:cubicBezTo>
                      <a:cubicBezTo>
                        <a:pt x="6" y="17"/>
                        <a:pt x="6" y="17"/>
                        <a:pt x="6" y="17"/>
                      </a:cubicBezTo>
                      <a:cubicBezTo>
                        <a:pt x="6" y="17"/>
                        <a:pt x="5" y="17"/>
                        <a:pt x="5" y="18"/>
                      </a:cubicBezTo>
                      <a:cubicBezTo>
                        <a:pt x="2" y="18"/>
                        <a:pt x="0" y="20"/>
                        <a:pt x="0" y="23"/>
                      </a:cubicBezTo>
                      <a:cubicBezTo>
                        <a:pt x="0" y="36"/>
                        <a:pt x="0" y="36"/>
                        <a:pt x="0" y="36"/>
                      </a:cubicBezTo>
                      <a:cubicBezTo>
                        <a:pt x="0" y="39"/>
                        <a:pt x="3" y="42"/>
                        <a:pt x="6" y="42"/>
                      </a:cubicBezTo>
                      <a:cubicBezTo>
                        <a:pt x="6" y="56"/>
                        <a:pt x="6" y="56"/>
                        <a:pt x="6" y="56"/>
                      </a:cubicBezTo>
                      <a:cubicBezTo>
                        <a:pt x="6" y="65"/>
                        <a:pt x="13" y="72"/>
                        <a:pt x="23" y="72"/>
                      </a:cubicBezTo>
                      <a:cubicBezTo>
                        <a:pt x="58" y="72"/>
                        <a:pt x="58" y="72"/>
                        <a:pt x="58" y="72"/>
                      </a:cubicBezTo>
                      <a:cubicBezTo>
                        <a:pt x="67" y="72"/>
                        <a:pt x="75" y="65"/>
                        <a:pt x="75" y="56"/>
                      </a:cubicBezTo>
                      <a:cubicBezTo>
                        <a:pt x="75" y="42"/>
                        <a:pt x="75" y="42"/>
                        <a:pt x="75" y="42"/>
                      </a:cubicBezTo>
                      <a:cubicBezTo>
                        <a:pt x="78" y="42"/>
                        <a:pt x="81" y="39"/>
                        <a:pt x="81" y="36"/>
                      </a:cubicBezTo>
                      <a:cubicBezTo>
                        <a:pt x="81" y="23"/>
                        <a:pt x="81" y="23"/>
                        <a:pt x="81" y="23"/>
                      </a:cubicBezTo>
                      <a:cubicBezTo>
                        <a:pt x="81" y="21"/>
                        <a:pt x="79" y="19"/>
                        <a:pt x="77" y="18"/>
                      </a:cubicBezTo>
                      <a:close/>
                    </a:path>
                  </a:pathLst>
                </a:custGeom>
                <a:solidFill>
                  <a:srgbClr val="E0BB8D"/>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grpSp>
        <p:sp>
          <p:nvSpPr>
            <p:cNvPr id="1368" name="Freeform 399"/>
            <p:cNvSpPr>
              <a:spLocks/>
            </p:cNvSpPr>
            <p:nvPr/>
          </p:nvSpPr>
          <p:spPr bwMode="auto">
            <a:xfrm flipH="1">
              <a:off x="8554049" y="6763980"/>
              <a:ext cx="181814" cy="94749"/>
            </a:xfrm>
            <a:custGeom>
              <a:avLst/>
              <a:gdLst>
                <a:gd name="T0" fmla="*/ 26 w 51"/>
                <a:gd name="T1" fmla="*/ 0 h 26"/>
                <a:gd name="T2" fmla="*/ 0 w 51"/>
                <a:gd name="T3" fmla="*/ 26 h 26"/>
                <a:gd name="T4" fmla="*/ 51 w 51"/>
                <a:gd name="T5" fmla="*/ 26 h 26"/>
                <a:gd name="T6" fmla="*/ 26 w 51"/>
                <a:gd name="T7" fmla="*/ 0 h 26"/>
              </a:gdLst>
              <a:ahLst/>
              <a:cxnLst>
                <a:cxn ang="0">
                  <a:pos x="T0" y="T1"/>
                </a:cxn>
                <a:cxn ang="0">
                  <a:pos x="T2" y="T3"/>
                </a:cxn>
                <a:cxn ang="0">
                  <a:pos x="T4" y="T5"/>
                </a:cxn>
                <a:cxn ang="0">
                  <a:pos x="T6" y="T7"/>
                </a:cxn>
              </a:cxnLst>
              <a:rect l="0" t="0" r="r" b="b"/>
              <a:pathLst>
                <a:path w="51" h="26">
                  <a:moveTo>
                    <a:pt x="26" y="0"/>
                  </a:moveTo>
                  <a:cubicBezTo>
                    <a:pt x="11" y="0"/>
                    <a:pt x="0" y="12"/>
                    <a:pt x="0" y="26"/>
                  </a:cubicBezTo>
                  <a:cubicBezTo>
                    <a:pt x="51" y="26"/>
                    <a:pt x="51" y="26"/>
                    <a:pt x="51" y="26"/>
                  </a:cubicBezTo>
                  <a:cubicBezTo>
                    <a:pt x="51" y="12"/>
                    <a:pt x="40" y="0"/>
                    <a:pt x="26"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sp>
          <p:nvSpPr>
            <p:cNvPr id="1369" name="Freeform 400"/>
            <p:cNvSpPr>
              <a:spLocks/>
            </p:cNvSpPr>
            <p:nvPr/>
          </p:nvSpPr>
          <p:spPr bwMode="auto">
            <a:xfrm flipH="1">
              <a:off x="8328703" y="6763980"/>
              <a:ext cx="181814" cy="94749"/>
            </a:xfrm>
            <a:custGeom>
              <a:avLst/>
              <a:gdLst>
                <a:gd name="T0" fmla="*/ 25 w 51"/>
                <a:gd name="T1" fmla="*/ 0 h 26"/>
                <a:gd name="T2" fmla="*/ 0 w 51"/>
                <a:gd name="T3" fmla="*/ 26 h 26"/>
                <a:gd name="T4" fmla="*/ 51 w 51"/>
                <a:gd name="T5" fmla="*/ 26 h 26"/>
                <a:gd name="T6" fmla="*/ 25 w 51"/>
                <a:gd name="T7" fmla="*/ 0 h 26"/>
              </a:gdLst>
              <a:ahLst/>
              <a:cxnLst>
                <a:cxn ang="0">
                  <a:pos x="T0" y="T1"/>
                </a:cxn>
                <a:cxn ang="0">
                  <a:pos x="T2" y="T3"/>
                </a:cxn>
                <a:cxn ang="0">
                  <a:pos x="T4" y="T5"/>
                </a:cxn>
                <a:cxn ang="0">
                  <a:pos x="T6" y="T7"/>
                </a:cxn>
              </a:cxnLst>
              <a:rect l="0" t="0" r="r" b="b"/>
              <a:pathLst>
                <a:path w="51" h="26">
                  <a:moveTo>
                    <a:pt x="25" y="0"/>
                  </a:moveTo>
                  <a:cubicBezTo>
                    <a:pt x="11" y="0"/>
                    <a:pt x="0" y="12"/>
                    <a:pt x="0" y="26"/>
                  </a:cubicBezTo>
                  <a:cubicBezTo>
                    <a:pt x="51" y="26"/>
                    <a:pt x="51" y="26"/>
                    <a:pt x="51" y="26"/>
                  </a:cubicBezTo>
                  <a:cubicBezTo>
                    <a:pt x="51" y="12"/>
                    <a:pt x="39" y="0"/>
                    <a:pt x="25" y="0"/>
                  </a:cubicBezTo>
                  <a:close/>
                </a:path>
              </a:pathLst>
            </a:custGeom>
            <a:solidFill>
              <a:schemeClr val="tx1">
                <a:lumMod val="50000"/>
              </a:schemeClr>
            </a:solidFill>
            <a:ln>
              <a:noFill/>
            </a:ln>
          </p:spPr>
          <p:txBody>
            <a:bodyPr vert="horz" wrap="square" lIns="91403" tIns="45702" rIns="91403" bIns="45702" numCol="1" anchor="t" anchorCtr="0" compatLnSpc="1">
              <a:prstTxWarp prst="textNoShape">
                <a:avLst/>
              </a:prstTxWarp>
            </a:bodyPr>
            <a:lstStyle/>
            <a:p>
              <a:pPr defTabSz="932319"/>
              <a:endParaRPr lang="en-US" sz="1835">
                <a:solidFill>
                  <a:srgbClr val="404040"/>
                </a:solidFill>
              </a:endParaRPr>
            </a:p>
          </p:txBody>
        </p:sp>
      </p:grpSp>
      <p:sp>
        <p:nvSpPr>
          <p:cNvPr id="14" name="TextBox 13"/>
          <p:cNvSpPr txBox="1"/>
          <p:nvPr/>
        </p:nvSpPr>
        <p:spPr>
          <a:xfrm>
            <a:off x="6215203" y="679823"/>
            <a:ext cx="4655845" cy="768409"/>
          </a:xfrm>
          <a:prstGeom prst="rect">
            <a:avLst/>
          </a:prstGeom>
          <a:noFill/>
        </p:spPr>
        <p:txBody>
          <a:bodyPr wrap="none" lIns="0" tIns="0" rIns="0" bIns="0" rtlCol="0">
            <a:spAutoFit/>
          </a:bodyPr>
          <a:lstStyle/>
          <a:p>
            <a:r>
              <a:rPr lang="en-US" sz="4896" spc="-71" dirty="0">
                <a:solidFill>
                  <a:schemeClr val="tx1">
                    <a:lumMod val="75000"/>
                  </a:schemeClr>
                </a:solidFill>
                <a:latin typeface="+mj-lt"/>
              </a:rPr>
              <a:t>Sharing is caring…</a:t>
            </a:r>
            <a:endParaRPr lang="fi-FI" sz="4896" spc="-71" dirty="0">
              <a:solidFill>
                <a:schemeClr val="tx1">
                  <a:lumMod val="75000"/>
                </a:schemeClr>
              </a:solidFill>
              <a:latin typeface="+mj-lt"/>
            </a:endParaRPr>
          </a:p>
        </p:txBody>
      </p:sp>
      <p:sp>
        <p:nvSpPr>
          <p:cNvPr id="187" name="TextBox 186"/>
          <p:cNvSpPr txBox="1"/>
          <p:nvPr/>
        </p:nvSpPr>
        <p:spPr>
          <a:xfrm>
            <a:off x="411911" y="5284671"/>
            <a:ext cx="6001323" cy="627864"/>
          </a:xfrm>
          <a:prstGeom prst="rect">
            <a:avLst/>
          </a:prstGeom>
          <a:noFill/>
        </p:spPr>
        <p:txBody>
          <a:bodyPr wrap="none" lIns="0" tIns="0" rIns="0" bIns="0" rtlCol="0">
            <a:spAutoFit/>
          </a:bodyPr>
          <a:lstStyle/>
          <a:p>
            <a:r>
              <a:rPr lang="en-US" sz="4080" b="1" spc="-71" dirty="0">
                <a:solidFill>
                  <a:schemeClr val="tx2"/>
                </a:solidFill>
                <a:latin typeface="+mj-lt"/>
              </a:rPr>
              <a:t>http://aka.ms/SharePointPnP</a:t>
            </a:r>
            <a:endParaRPr lang="fi-FI" sz="4080" b="1" spc="-71" dirty="0">
              <a:solidFill>
                <a:schemeClr val="tx2"/>
              </a:solidFill>
              <a:latin typeface="+mj-lt"/>
            </a:endParaRPr>
          </a:p>
        </p:txBody>
      </p:sp>
    </p:spTree>
    <p:extLst>
      <p:ext uri="{BB962C8B-B14F-4D97-AF65-F5344CB8AC3E}">
        <p14:creationId xmlns:p14="http://schemas.microsoft.com/office/powerpoint/2010/main" val="3726912940"/>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8" fill="hold" grpId="0" nodeType="withEffect">
                                  <p:stCondLst>
                                    <p:cond delay="1500"/>
                                  </p:stCondLst>
                                  <p:childTnLst>
                                    <p:set>
                                      <p:cBhvr>
                                        <p:cTn id="9" dur="1" fill="hold">
                                          <p:stCondLst>
                                            <p:cond delay="0"/>
                                          </p:stCondLst>
                                        </p:cTn>
                                        <p:tgtEl>
                                          <p:spTgt spid="187"/>
                                        </p:tgtEl>
                                        <p:attrNameLst>
                                          <p:attrName>style.visibility</p:attrName>
                                        </p:attrNameLst>
                                      </p:cBhvr>
                                      <p:to>
                                        <p:strVal val="visible"/>
                                      </p:to>
                                    </p:set>
                                    <p:animEffect transition="in" filter="wipe(left)">
                                      <p:cBhvr>
                                        <p:cTn id="10" dur="1000"/>
                                        <p:tgtEl>
                                          <p:spTgt spid="187"/>
                                        </p:tgtEl>
                                      </p:cBhvr>
                                    </p:animEffect>
                                  </p:childTnLst>
                                </p:cTn>
                              </p:par>
                              <p:par>
                                <p:cTn id="11" presetID="22" presetClass="entr" presetSubtype="8" fill="hold" nodeType="withEffect">
                                  <p:stCondLst>
                                    <p:cond delay="100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par>
                                <p:cTn id="14" presetID="22" presetClass="entr" presetSubtype="8" fill="hold" nodeType="withEffect">
                                  <p:stCondLst>
                                    <p:cond delay="1500"/>
                                  </p:stCondLst>
                                  <p:childTnLst>
                                    <p:set>
                                      <p:cBhvr>
                                        <p:cTn id="15" dur="1" fill="hold">
                                          <p:stCondLst>
                                            <p:cond delay="0"/>
                                          </p:stCondLst>
                                        </p:cTn>
                                        <p:tgtEl>
                                          <p:spTgt spid="561"/>
                                        </p:tgtEl>
                                        <p:attrNameLst>
                                          <p:attrName>style.visibility</p:attrName>
                                        </p:attrNameLst>
                                      </p:cBhvr>
                                      <p:to>
                                        <p:strVal val="visible"/>
                                      </p:to>
                                    </p:set>
                                    <p:animEffect transition="in" filter="wipe(left)">
                                      <p:cBhvr>
                                        <p:cTn id="16" dur="500"/>
                                        <p:tgtEl>
                                          <p:spTgt spid="56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1294"/>
                                        </p:tgtEl>
                                        <p:attrNameLst>
                                          <p:attrName>style.visibility</p:attrName>
                                        </p:attrNameLst>
                                      </p:cBhvr>
                                      <p:to>
                                        <p:strVal val="visible"/>
                                      </p:to>
                                    </p:set>
                                    <p:animEffect transition="in" filter="fade">
                                      <p:cBhvr>
                                        <p:cTn id="19" dur="3000"/>
                                        <p:tgtEl>
                                          <p:spTgt spid="1294"/>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95"/>
                                        </p:tgtEl>
                                        <p:attrNameLst>
                                          <p:attrName>style.visibility</p:attrName>
                                        </p:attrNameLst>
                                      </p:cBhvr>
                                      <p:to>
                                        <p:strVal val="visible"/>
                                      </p:to>
                                    </p:set>
                                    <p:animEffect transition="in" filter="fade">
                                      <p:cBhvr>
                                        <p:cTn id="22" dur="3000"/>
                                        <p:tgtEl>
                                          <p:spTgt spid="1295"/>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293"/>
                                        </p:tgtEl>
                                        <p:attrNameLst>
                                          <p:attrName>style.visibility</p:attrName>
                                        </p:attrNameLst>
                                      </p:cBhvr>
                                      <p:to>
                                        <p:strVal val="visible"/>
                                      </p:to>
                                    </p:set>
                                    <p:animEffect transition="in" filter="fade">
                                      <p:cBhvr>
                                        <p:cTn id="25" dur="3000"/>
                                        <p:tgtEl>
                                          <p:spTgt spid="1293"/>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1292"/>
                                        </p:tgtEl>
                                        <p:attrNameLst>
                                          <p:attrName>style.visibility</p:attrName>
                                        </p:attrNameLst>
                                      </p:cBhvr>
                                      <p:to>
                                        <p:strVal val="visible"/>
                                      </p:to>
                                    </p:set>
                                    <p:animEffect transition="in" filter="fade">
                                      <p:cBhvr>
                                        <p:cTn id="28" dur="3000"/>
                                        <p:tgtEl>
                                          <p:spTgt spid="1292"/>
                                        </p:tgtEl>
                                      </p:cBhvr>
                                    </p:animEffect>
                                  </p:childTnLst>
                                </p:cTn>
                              </p:par>
                              <p:par>
                                <p:cTn id="29" presetID="10" presetClass="entr" presetSubtype="0" fill="hold" grpId="0" nodeType="withEffect">
                                  <p:stCondLst>
                                    <p:cond delay="2000"/>
                                  </p:stCondLst>
                                  <p:childTnLst>
                                    <p:set>
                                      <p:cBhvr>
                                        <p:cTn id="30" dur="1" fill="hold">
                                          <p:stCondLst>
                                            <p:cond delay="0"/>
                                          </p:stCondLst>
                                        </p:cTn>
                                        <p:tgtEl>
                                          <p:spTgt spid="1358"/>
                                        </p:tgtEl>
                                        <p:attrNameLst>
                                          <p:attrName>style.visibility</p:attrName>
                                        </p:attrNameLst>
                                      </p:cBhvr>
                                      <p:to>
                                        <p:strVal val="visible"/>
                                      </p:to>
                                    </p:set>
                                    <p:animEffect transition="in" filter="fade">
                                      <p:cBhvr>
                                        <p:cTn id="31" dur="3000"/>
                                        <p:tgtEl>
                                          <p:spTgt spid="1358"/>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359"/>
                                        </p:tgtEl>
                                        <p:attrNameLst>
                                          <p:attrName>style.visibility</p:attrName>
                                        </p:attrNameLst>
                                      </p:cBhvr>
                                      <p:to>
                                        <p:strVal val="visible"/>
                                      </p:to>
                                    </p:set>
                                    <p:animEffect transition="in" filter="fade">
                                      <p:cBhvr>
                                        <p:cTn id="34" dur="3000"/>
                                        <p:tgtEl>
                                          <p:spTgt spid="1359"/>
                                        </p:tgtEl>
                                      </p:cBhvr>
                                    </p:animEffect>
                                  </p:childTnLst>
                                </p:cTn>
                              </p:par>
                              <p:par>
                                <p:cTn id="35" presetID="42" presetClass="entr" presetSubtype="0" fill="hold" nodeType="withEffect">
                                  <p:stCondLst>
                                    <p:cond delay="50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1000"/>
                                        <p:tgtEl>
                                          <p:spTgt spid="7"/>
                                        </p:tgtEl>
                                      </p:cBhvr>
                                    </p:animEffect>
                                    <p:anim calcmode="lin" valueType="num">
                                      <p:cBhvr>
                                        <p:cTn id="38" dur="1000" fill="hold"/>
                                        <p:tgtEl>
                                          <p:spTgt spid="7"/>
                                        </p:tgtEl>
                                        <p:attrNameLst>
                                          <p:attrName>ppt_x</p:attrName>
                                        </p:attrNameLst>
                                      </p:cBhvr>
                                      <p:tavLst>
                                        <p:tav tm="0">
                                          <p:val>
                                            <p:strVal val="#ppt_x"/>
                                          </p:val>
                                        </p:tav>
                                        <p:tav tm="100000">
                                          <p:val>
                                            <p:strVal val="#ppt_x"/>
                                          </p:val>
                                        </p:tav>
                                      </p:tavLst>
                                    </p:anim>
                                    <p:anim calcmode="lin" valueType="num">
                                      <p:cBhvr>
                                        <p:cTn id="39" dur="1000" fill="hold"/>
                                        <p:tgtEl>
                                          <p:spTgt spid="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5500"/>
                                  </p:stCondLst>
                                  <p:childTnLst>
                                    <p:set>
                                      <p:cBhvr>
                                        <p:cTn id="41" dur="1" fill="hold">
                                          <p:stCondLst>
                                            <p:cond delay="0"/>
                                          </p:stCondLst>
                                        </p:cTn>
                                        <p:tgtEl>
                                          <p:spTgt spid="560"/>
                                        </p:tgtEl>
                                        <p:attrNameLst>
                                          <p:attrName>style.visibility</p:attrName>
                                        </p:attrNameLst>
                                      </p:cBhvr>
                                      <p:to>
                                        <p:strVal val="visible"/>
                                      </p:to>
                                    </p:set>
                                    <p:animEffect transition="in" filter="fade">
                                      <p:cBhvr>
                                        <p:cTn id="42" dur="1000"/>
                                        <p:tgtEl>
                                          <p:spTgt spid="560"/>
                                        </p:tgtEl>
                                      </p:cBhvr>
                                    </p:animEffect>
                                    <p:anim calcmode="lin" valueType="num">
                                      <p:cBhvr>
                                        <p:cTn id="43" dur="1000" fill="hold"/>
                                        <p:tgtEl>
                                          <p:spTgt spid="560"/>
                                        </p:tgtEl>
                                        <p:attrNameLst>
                                          <p:attrName>ppt_x</p:attrName>
                                        </p:attrNameLst>
                                      </p:cBhvr>
                                      <p:tavLst>
                                        <p:tav tm="0">
                                          <p:val>
                                            <p:strVal val="#ppt_x"/>
                                          </p:val>
                                        </p:tav>
                                        <p:tav tm="100000">
                                          <p:val>
                                            <p:strVal val="#ppt_x"/>
                                          </p:val>
                                        </p:tav>
                                      </p:tavLst>
                                    </p:anim>
                                    <p:anim calcmode="lin" valueType="num">
                                      <p:cBhvr>
                                        <p:cTn id="44" dur="1000" fill="hold"/>
                                        <p:tgtEl>
                                          <p:spTgt spid="560"/>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600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6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1000"/>
                                        <p:tgtEl>
                                          <p:spTgt spid="10"/>
                                        </p:tgtEl>
                                      </p:cBhvr>
                                    </p:animEffect>
                                    <p:anim calcmode="lin" valueType="num">
                                      <p:cBhvr>
                                        <p:cTn id="53" dur="1000" fill="hold"/>
                                        <p:tgtEl>
                                          <p:spTgt spid="10"/>
                                        </p:tgtEl>
                                        <p:attrNameLst>
                                          <p:attrName>ppt_x</p:attrName>
                                        </p:attrNameLst>
                                      </p:cBhvr>
                                      <p:tavLst>
                                        <p:tav tm="0">
                                          <p:val>
                                            <p:strVal val="#ppt_x"/>
                                          </p:val>
                                        </p:tav>
                                        <p:tav tm="100000">
                                          <p:val>
                                            <p:strVal val="#ppt_x"/>
                                          </p:val>
                                        </p:tav>
                                      </p:tavLst>
                                    </p:anim>
                                    <p:anim calcmode="lin" valueType="num">
                                      <p:cBhvr>
                                        <p:cTn id="54" dur="1000" fill="hold"/>
                                        <p:tgtEl>
                                          <p:spTgt spid="10"/>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70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anim calcmode="lin" valueType="num">
                                      <p:cBhvr>
                                        <p:cTn id="58" dur="1000" fill="hold"/>
                                        <p:tgtEl>
                                          <p:spTgt spid="11"/>
                                        </p:tgtEl>
                                        <p:attrNameLst>
                                          <p:attrName>ppt_x</p:attrName>
                                        </p:attrNameLst>
                                      </p:cBhvr>
                                      <p:tavLst>
                                        <p:tav tm="0">
                                          <p:val>
                                            <p:strVal val="#ppt_x"/>
                                          </p:val>
                                        </p:tav>
                                        <p:tav tm="100000">
                                          <p:val>
                                            <p:strVal val="#ppt_x"/>
                                          </p:val>
                                        </p:tav>
                                      </p:tavLst>
                                    </p:anim>
                                    <p:anim calcmode="lin" valueType="num">
                                      <p:cBhvr>
                                        <p:cTn id="5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2" grpId="0" animBg="1"/>
      <p:bldP spid="1293" grpId="0" animBg="1"/>
      <p:bldP spid="1294" grpId="0" animBg="1"/>
      <p:bldP spid="1295" grpId="0" animBg="1"/>
      <p:bldP spid="1358" grpId="0" animBg="1"/>
      <p:bldP spid="1359" grpId="0" animBg="1"/>
      <p:bldP spid="14" grpId="0"/>
      <p:bldP spid="187" grpId="0"/>
    </p:bldLst>
  </p:timing>
</p:sld>
</file>

<file path=ppt/theme/theme1.xml><?xml version="1.0" encoding="utf-8"?>
<a:theme xmlns:a="http://schemas.openxmlformats.org/drawingml/2006/main" name="5-30719_SharePoint_Team_Template_Light">
  <a:themeElements>
    <a:clrScheme name="SharePoint Team Template Light">
      <a:dk1>
        <a:srgbClr val="505050"/>
      </a:dk1>
      <a:lt1>
        <a:srgbClr val="FFFFFF"/>
      </a:lt1>
      <a:dk2>
        <a:srgbClr val="0078D7"/>
      </a:dk2>
      <a:lt2>
        <a:srgbClr val="F0F0F0"/>
      </a:lt2>
      <a:accent1>
        <a:srgbClr val="0078D7"/>
      </a:accent1>
      <a:accent2>
        <a:srgbClr val="107C10"/>
      </a:accent2>
      <a:accent3>
        <a:srgbClr val="D83B01"/>
      </a:accent3>
      <a:accent4>
        <a:srgbClr val="5C2D91"/>
      </a:accent4>
      <a:accent5>
        <a:srgbClr val="00188F"/>
      </a:accent5>
      <a:accent6>
        <a:srgbClr val="FFB9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harePoint Templage.pptx" id="{CA80415D-644D-46CA-A69B-D435DF372820}" vid="{4FAA07C2-5154-46B9-ADC5-8B9006E5D0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99BC91662C344CADE844E91949EDEE" ma:contentTypeVersion="4" ma:contentTypeDescription="Create a new document." ma:contentTypeScope="" ma:versionID="6c7d06d8cf32786615ea96485e582f13">
  <xsd:schema xmlns:xsd="http://www.w3.org/2001/XMLSchema" xmlns:xs="http://www.w3.org/2001/XMLSchema" xmlns:p="http://schemas.microsoft.com/office/2006/metadata/properties" xmlns:ns2="8b796c41-22f8-4e5f-a4f6-26e92db7f69d" targetNamespace="http://schemas.microsoft.com/office/2006/metadata/properties" ma:root="true" ma:fieldsID="20460bf352712f76bba3a39b815fff29" ns2:_="">
    <xsd:import namespace="8b796c41-22f8-4e5f-a4f6-26e92db7f69d"/>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796c41-22f8-4e5f-a4f6-26e92db7f69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dcmitype/"/>
    <ds:schemaRef ds:uri="8b796c41-22f8-4e5f-a4f6-26e92db7f69d"/>
    <ds:schemaRef ds:uri="http://schemas.microsoft.com/office/infopath/2007/PartnerControls"/>
    <ds:schemaRef ds:uri="http://schemas.microsoft.com/office/2006/documentManagement/types"/>
    <ds:schemaRef ds:uri="http://www.w3.org/XML/1998/namespace"/>
    <ds:schemaRef ds:uri="http://purl.org/dc/terms/"/>
    <ds:schemaRef ds:uri="http://schemas.microsoft.com/office/2006/metadata/properties"/>
    <ds:schemaRef ds:uri="http://schemas.openxmlformats.org/package/2006/metadata/core-properties"/>
    <ds:schemaRef ds:uri="http://purl.org/dc/elements/1.1/"/>
  </ds:schemaRefs>
</ds:datastoreItem>
</file>

<file path=customXml/itemProps3.xml><?xml version="1.0" encoding="utf-8"?>
<ds:datastoreItem xmlns:ds="http://schemas.openxmlformats.org/officeDocument/2006/customXml" ds:itemID="{C5B51531-7EE7-4B37-86D1-47D7BC9304DB}"/>
</file>

<file path=docProps/app.xml><?xml version="1.0" encoding="utf-8"?>
<Properties xmlns="http://schemas.openxmlformats.org/officeDocument/2006/extended-properties" xmlns:vt="http://schemas.openxmlformats.org/officeDocument/2006/docPropsVTypes">
  <Template>SharePoint Generic Template</Template>
  <TotalTime>151</TotalTime>
  <Words>860</Words>
  <Application>Microsoft Office PowerPoint</Application>
  <PresentationFormat>Custom</PresentationFormat>
  <Paragraphs>139</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Consolas</vt:lpstr>
      <vt:lpstr>Segoe UI</vt:lpstr>
      <vt:lpstr>Segoe UI Light</vt:lpstr>
      <vt:lpstr>Wingdings</vt:lpstr>
      <vt:lpstr>5-30719_SharePoint_Team_Template_Light</vt:lpstr>
      <vt:lpstr>Working with SharePoint Content</vt:lpstr>
      <vt:lpstr>Agenda</vt:lpstr>
      <vt:lpstr>How to talk to SharePoint</vt:lpstr>
      <vt:lpstr>How to talk to SharePoint</vt:lpstr>
      <vt:lpstr>How to co-exist with mock data</vt:lpstr>
      <vt:lpstr>Important patterns to follow</vt:lpstr>
      <vt:lpstr>DEMO</vt:lpstr>
      <vt:lpstr>Summary</vt:lpstr>
      <vt:lpstr>PowerPoint Presentation</vt:lpstr>
      <vt:lpstr>PowerPoint Presentation</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HttpClient to talk to SharePoint</dc:title>
  <dc:subject>&lt;Speech title here&gt;</dc:subject>
  <dc:creator>Vesa Juvonen;Todd Baginski</dc:creator>
  <cp:keywords>SharePoint, PnP</cp:keywords>
  <dc:description>Template: _x000d_
Formatting: _x000d_
Audience Type:</dc:description>
  <cp:lastModifiedBy>Luiz Lu</cp:lastModifiedBy>
  <cp:revision>40</cp:revision>
  <dcterms:created xsi:type="dcterms:W3CDTF">2016-10-24T10:18:28Z</dcterms:created>
  <dcterms:modified xsi:type="dcterms:W3CDTF">2017-03-07T12:01:24Z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0x010100B499BC91662C344CADE844E91949EDEE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